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13" r:id="rId3"/>
    <p:sldId id="262" r:id="rId4"/>
    <p:sldId id="267" r:id="rId5"/>
    <p:sldId id="256" r:id="rId6"/>
    <p:sldId id="261" r:id="rId7"/>
    <p:sldId id="260" r:id="rId8"/>
    <p:sldId id="259" r:id="rId9"/>
    <p:sldId id="294" r:id="rId10"/>
    <p:sldId id="295" r:id="rId11"/>
    <p:sldId id="287" r:id="rId12"/>
    <p:sldId id="288" r:id="rId13"/>
    <p:sldId id="289" r:id="rId14"/>
    <p:sldId id="296" r:id="rId15"/>
    <p:sldId id="290" r:id="rId16"/>
    <p:sldId id="293" r:id="rId17"/>
    <p:sldId id="29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60" y="4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D4590D-5FAC-4E2E-8043-7FD207B88C23}" type="datetimeFigureOut">
              <a:rPr lang="ru-RU" smtClean="0"/>
              <a:pPr/>
              <a:t>28.11.2020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D1774B-E1EF-426F-A1EB-848D08EDC3C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4590D-5FAC-4E2E-8043-7FD207B88C23}" type="datetimeFigureOut">
              <a:rPr lang="ru-RU" smtClean="0"/>
              <a:pPr/>
              <a:t>28.11.2020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D1774B-E1EF-426F-A1EB-848D08EDC3C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hyperlink" Target="http://www.tabor24.com.ua/WEBER-SRX-75D-%D0%B3%D1%80%D1%83%D0%BD%D1%82%D0%BE%D1%83%D0%BF%D0%BB%D0%BE%D1%82%D0%BD%D1%8F%D1%8E%D1%89%D0%B0%D1%8F-%D0%BC%D0%B0%D1%88%D0%B8%D0%BD%D0%B0-%D1%82%D1%80%D0%B0%D0%BC%D0%B1%D1%83%D1%8E%D1%89%D0%B0%D1%8F-%D0%BC%D0%B0%D1%88%D0%B8%D0%BD%D0%B0/o/71195" TargetMode="External"/><Relationship Id="rId13"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5.jpeg"/><Relationship Id="rId12" Type="http://schemas.openxmlformats.org/officeDocument/2006/relationships/image" Target="../media/image8.png"/><Relationship Id="rId2" Type="http://schemas.openxmlformats.org/officeDocument/2006/relationships/hyperlink" Target="http://www.tabor24.com.ua/WEBER-CR-1-R-%D0%B3%D1%80%D1%83%D0%BD%D1%82%D0%BE%D1%83%D0%BF%D0%BB%D0%BE%D1%82%D0%BD%D1%8F%D1%8E%D1%89%D0%B0%D1%8F-%D0%BC%D0%B0%D1%88%D0%B8%D0%BD%D0%B0-%D1%82%D1%80%D0%B0%D0%BC%D0%B1%D1%83%D1%8E%D1%89%D0%B0%D1%8F-%D0%BC%D0%B0%D1%88%D0%B8%D0%BD%D0%B0/o/71151" TargetMode="External"/><Relationship Id="rId1" Type="http://schemas.openxmlformats.org/officeDocument/2006/relationships/slideLayout" Target="../slideLayouts/slideLayout1.xml"/><Relationship Id="rId6" Type="http://schemas.openxmlformats.org/officeDocument/2006/relationships/hyperlink" Target="http://www.tabor24.com.ua/AMMANN-Rammax-RW-1504-HFK-2001-%D0%B3%D1%80%D1%83%D0%BD%D1%82%D0%BE%D1%83%D0%BF%D0%BB%D0%BE%D1%82%D0%BD%D1%8F%D1%8E%D1%89%D0%B0%D1%8F-%D0%BC%D0%B0%D1%88%D0%B8%D0%BD%D0%B0-%D1%82%D1%80%D0%B0%D0%BC%D0%B1%D1%83%D1%8E%D1%89%D0%B0%D1%8F-%D0%BC%D0%B0%D1%88%D0%B8%D0%BD%D0%B0/o/72109" TargetMode="External"/><Relationship Id="rId11" Type="http://schemas.openxmlformats.org/officeDocument/2006/relationships/image" Target="../media/image7.jpeg"/><Relationship Id="rId5" Type="http://schemas.openxmlformats.org/officeDocument/2006/relationships/image" Target="../media/image4.jpeg"/><Relationship Id="rId15" Type="http://schemas.openxmlformats.org/officeDocument/2006/relationships/image" Target="../media/image11.png"/><Relationship Id="rId10" Type="http://schemas.openxmlformats.org/officeDocument/2006/relationships/hyperlink" Target="http://www.tabor24.com.ua/Zageszczarka-do-koparki-%D0%B3%D1%80%D1%83%D0%BD%D1%82%D0%BE%D1%83%D0%BF%D0%BB%D0%BE%D1%82%D0%BD%D1%8F%D1%8E%D1%89%D0%B0%D1%8F-%D0%BC%D0%B0%D1%88%D0%B8%D0%BD%D0%B0-%D1%82%D1%80%D0%B0%D0%BC%D0%B1%D1%83%D1%8E%D1%89%D0%B0%D1%8F-%D0%BC%D0%B0%D1%88%D0%B8%D0%BD%D0%B0/o/105371" TargetMode="External"/><Relationship Id="rId4" Type="http://schemas.openxmlformats.org/officeDocument/2006/relationships/image" Target="../media/image3.jpeg"/><Relationship Id="rId9" Type="http://schemas.openxmlformats.org/officeDocument/2006/relationships/image" Target="../media/image6.jpeg"/><Relationship Id="rId1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54" name="Rectangle 6"/>
          <p:cNvSpPr>
            <a:spLocks noChangeArrowheads="1"/>
          </p:cNvSpPr>
          <p:nvPr/>
        </p:nvSpPr>
        <p:spPr bwMode="auto">
          <a:xfrm>
            <a:off x="0" y="0"/>
            <a:ext cx="1928794" cy="571480"/>
          </a:xfrm>
          <a:prstGeom prst="rect">
            <a:avLst/>
          </a:prstGeom>
          <a:solidFill>
            <a:srgbClr val="E9EAB4"/>
          </a:solidFill>
          <a:ln w="9525">
            <a:solidFill>
              <a:schemeClr val="tx1"/>
            </a:solidFill>
            <a:miter lim="800000"/>
            <a:headEnd/>
            <a:tailEnd/>
          </a:ln>
          <a:effectLst/>
        </p:spPr>
        <p:txBody>
          <a:bodyPr wrap="none" anchor="ctr"/>
          <a:lstStyle/>
          <a:p>
            <a:pPr algn="ctr"/>
            <a:r>
              <a:rPr lang="ru-RU"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ЛЕКЦИЯ №</a:t>
            </a:r>
            <a:r>
              <a:rPr lang="ru-RU"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04 - ЗР</a:t>
            </a:r>
            <a:endParaRPr lang="ru-RU"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endParaRPr>
          </a:p>
        </p:txBody>
      </p:sp>
      <p:sp>
        <p:nvSpPr>
          <p:cNvPr id="5" name="Скругленный прямоугольник 4"/>
          <p:cNvSpPr/>
          <p:nvPr/>
        </p:nvSpPr>
        <p:spPr>
          <a:xfrm>
            <a:off x="163291" y="4000504"/>
            <a:ext cx="8858280" cy="271464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rgbClr val="002060"/>
              </a:solidFill>
              <a:latin typeface="Times New Roman" pitchFamily="18" charset="0"/>
              <a:cs typeface="Times New Roman" pitchFamily="18" charset="0"/>
            </a:endParaRPr>
          </a:p>
          <a:p>
            <a:pPr algn="ctr"/>
            <a:r>
              <a:rPr lang="ru-RU" b="1" i="1" dirty="0" smtClean="0">
                <a:solidFill>
                  <a:srgbClr val="002060"/>
                </a:solidFill>
              </a:rPr>
              <a:t>ЛИТЕРАТУРА</a:t>
            </a:r>
            <a:r>
              <a:rPr lang="en-US" b="1" i="1" dirty="0" smtClean="0">
                <a:solidFill>
                  <a:srgbClr val="002060"/>
                </a:solidFill>
              </a:rPr>
              <a:t>:</a:t>
            </a:r>
            <a:endParaRPr lang="ru-RU" b="1" i="1" dirty="0" smtClean="0">
              <a:solidFill>
                <a:srgbClr val="002060"/>
              </a:solidFill>
            </a:endParaRPr>
          </a:p>
          <a:p>
            <a:pPr marL="342900" indent="-342900">
              <a:buAutoNum type="arabicPeriod"/>
            </a:pPr>
            <a:r>
              <a:rPr lang="ru-RU" b="1" dirty="0" smtClean="0">
                <a:solidFill>
                  <a:srgbClr val="002060"/>
                </a:solidFill>
              </a:rPr>
              <a:t>Афанасьев, А.А. Технология строительных процессов: </a:t>
            </a:r>
            <a:r>
              <a:rPr lang="ru-RU" b="1" i="1" dirty="0" err="1" smtClean="0">
                <a:solidFill>
                  <a:srgbClr val="002060"/>
                </a:solidFill>
              </a:rPr>
              <a:t>Учеб.для</a:t>
            </a:r>
            <a:r>
              <a:rPr lang="ru-RU" b="1" i="1" dirty="0" smtClean="0">
                <a:solidFill>
                  <a:srgbClr val="002060"/>
                </a:solidFill>
              </a:rPr>
              <a:t> вузов по спец. «</a:t>
            </a:r>
            <a:r>
              <a:rPr lang="ru-RU" b="1" i="1" dirty="0" err="1" smtClean="0">
                <a:solidFill>
                  <a:srgbClr val="002060"/>
                </a:solidFill>
              </a:rPr>
              <a:t>Пром</a:t>
            </a:r>
            <a:r>
              <a:rPr lang="ru-RU" b="1" i="1" dirty="0" smtClean="0">
                <a:solidFill>
                  <a:srgbClr val="002060"/>
                </a:solidFill>
              </a:rPr>
              <a:t>. и </a:t>
            </a:r>
            <a:r>
              <a:rPr lang="ru-RU" b="1" i="1" dirty="0" err="1" smtClean="0">
                <a:solidFill>
                  <a:srgbClr val="002060"/>
                </a:solidFill>
              </a:rPr>
              <a:t>гражд</a:t>
            </a:r>
            <a:r>
              <a:rPr lang="ru-RU" b="1" i="1" dirty="0" smtClean="0">
                <a:solidFill>
                  <a:srgbClr val="002060"/>
                </a:solidFill>
              </a:rPr>
              <a:t>. </a:t>
            </a:r>
            <a:r>
              <a:rPr lang="ru-RU" b="1" i="1" dirty="0" err="1" smtClean="0">
                <a:solidFill>
                  <a:srgbClr val="002060"/>
                </a:solidFill>
              </a:rPr>
              <a:t>стр-во</a:t>
            </a:r>
            <a:r>
              <a:rPr lang="ru-RU" b="1" i="1" dirty="0" smtClean="0">
                <a:solidFill>
                  <a:srgbClr val="002060"/>
                </a:solidFill>
              </a:rPr>
              <a:t>» / Под ред. Н.Н.Данилова и О.М.Терентьева. -  </a:t>
            </a:r>
            <a:r>
              <a:rPr lang="ru-RU" b="1" dirty="0" smtClean="0">
                <a:solidFill>
                  <a:srgbClr val="002060"/>
                </a:solidFill>
              </a:rPr>
              <a:t>М., </a:t>
            </a:r>
            <a:r>
              <a:rPr lang="ru-RU" b="1" dirty="0" err="1" smtClean="0">
                <a:solidFill>
                  <a:srgbClr val="002060"/>
                </a:solidFill>
              </a:rPr>
              <a:t>Высш</a:t>
            </a:r>
            <a:r>
              <a:rPr lang="ru-RU" b="1" dirty="0" smtClean="0">
                <a:solidFill>
                  <a:srgbClr val="002060"/>
                </a:solidFill>
              </a:rPr>
              <a:t>. </a:t>
            </a:r>
            <a:r>
              <a:rPr lang="ru-RU" b="1" dirty="0" err="1" smtClean="0">
                <a:solidFill>
                  <a:srgbClr val="002060"/>
                </a:solidFill>
              </a:rPr>
              <a:t>шк</a:t>
            </a:r>
            <a:r>
              <a:rPr lang="ru-RU" b="1" dirty="0" smtClean="0">
                <a:solidFill>
                  <a:srgbClr val="002060"/>
                </a:solidFill>
              </a:rPr>
              <a:t>., 1997.</a:t>
            </a:r>
            <a:r>
              <a:rPr lang="ru-RU" b="1" i="1" dirty="0" smtClean="0">
                <a:solidFill>
                  <a:srgbClr val="002060"/>
                </a:solidFill>
              </a:rPr>
              <a:t> </a:t>
            </a:r>
            <a:endParaRPr lang="ru-RU" b="1" i="1" dirty="0">
              <a:solidFill>
                <a:srgbClr val="002060"/>
              </a:solidFill>
            </a:endParaRPr>
          </a:p>
          <a:p>
            <a:pPr marL="342900" indent="-342900">
              <a:buAutoNum type="arabicPeriod"/>
            </a:pPr>
            <a:r>
              <a:rPr lang="ru-RU" b="1" dirty="0" err="1" smtClean="0">
                <a:solidFill>
                  <a:srgbClr val="002060"/>
                </a:solidFill>
              </a:rPr>
              <a:t>Теличенко</a:t>
            </a:r>
            <a:r>
              <a:rPr lang="ru-RU" b="1" dirty="0" smtClean="0">
                <a:solidFill>
                  <a:srgbClr val="002060"/>
                </a:solidFill>
              </a:rPr>
              <a:t>, В.И. Технология строительных процессов: В 2 ч. </a:t>
            </a:r>
            <a:r>
              <a:rPr lang="ru-RU" b="1" i="1" dirty="0" smtClean="0">
                <a:solidFill>
                  <a:srgbClr val="002060"/>
                </a:solidFill>
              </a:rPr>
              <a:t>Учеб. для строит. вузов</a:t>
            </a:r>
            <a:r>
              <a:rPr lang="ru-RU" b="1" dirty="0" smtClean="0">
                <a:solidFill>
                  <a:srgbClr val="002060"/>
                </a:solidFill>
              </a:rPr>
              <a:t> / </a:t>
            </a:r>
            <a:r>
              <a:rPr lang="ru-RU" b="1" i="1" dirty="0" err="1" smtClean="0">
                <a:solidFill>
                  <a:srgbClr val="002060"/>
                </a:solidFill>
              </a:rPr>
              <a:t>В.И.Теличенко</a:t>
            </a:r>
            <a:r>
              <a:rPr lang="ru-RU" b="1" i="1" dirty="0" smtClean="0">
                <a:solidFill>
                  <a:srgbClr val="002060"/>
                </a:solidFill>
              </a:rPr>
              <a:t>, </a:t>
            </a:r>
            <a:r>
              <a:rPr lang="ru-RU" b="1" i="1" dirty="0" err="1" smtClean="0">
                <a:solidFill>
                  <a:srgbClr val="002060"/>
                </a:solidFill>
              </a:rPr>
              <a:t>А.А.Лапидус</a:t>
            </a:r>
            <a:r>
              <a:rPr lang="ru-RU" b="1" i="1" dirty="0" smtClean="0">
                <a:solidFill>
                  <a:srgbClr val="002060"/>
                </a:solidFill>
              </a:rPr>
              <a:t>, О.М.Терентьев  – </a:t>
            </a:r>
            <a:r>
              <a:rPr lang="ru-RU" b="1" dirty="0" smtClean="0">
                <a:solidFill>
                  <a:srgbClr val="002060"/>
                </a:solidFill>
              </a:rPr>
              <a:t>М.: </a:t>
            </a:r>
            <a:r>
              <a:rPr lang="ru-RU" b="1" dirty="0" err="1" smtClean="0">
                <a:solidFill>
                  <a:srgbClr val="002060"/>
                </a:solidFill>
              </a:rPr>
              <a:t>Высш</a:t>
            </a:r>
            <a:r>
              <a:rPr lang="ru-RU" b="1" dirty="0" smtClean="0">
                <a:solidFill>
                  <a:srgbClr val="002060"/>
                </a:solidFill>
              </a:rPr>
              <a:t>. </a:t>
            </a:r>
            <a:r>
              <a:rPr lang="ru-RU" b="1" dirty="0" err="1" smtClean="0">
                <a:solidFill>
                  <a:srgbClr val="002060"/>
                </a:solidFill>
              </a:rPr>
              <a:t>шк</a:t>
            </a:r>
            <a:r>
              <a:rPr lang="ru-RU" b="1" dirty="0" smtClean="0">
                <a:solidFill>
                  <a:srgbClr val="002060"/>
                </a:solidFill>
              </a:rPr>
              <a:t>., 2002.</a:t>
            </a:r>
          </a:p>
          <a:p>
            <a:pPr marL="342900" indent="-342900"/>
            <a:r>
              <a:rPr lang="ru-RU" b="1" dirty="0" smtClean="0">
                <a:solidFill>
                  <a:srgbClr val="002060"/>
                </a:solidFill>
              </a:rPr>
              <a:t>3.   </a:t>
            </a:r>
            <a:r>
              <a:rPr lang="ru-RU" b="1" dirty="0" err="1" smtClean="0">
                <a:solidFill>
                  <a:srgbClr val="002060"/>
                </a:solidFill>
              </a:rPr>
              <a:t>Атаев</a:t>
            </a:r>
            <a:r>
              <a:rPr lang="ru-RU" b="1" dirty="0" smtClean="0">
                <a:solidFill>
                  <a:srgbClr val="002060"/>
                </a:solidFill>
              </a:rPr>
              <a:t> С.С. Технология строительного производства: Учеб. Для вузов по спец. «</a:t>
            </a:r>
            <a:r>
              <a:rPr lang="ru-RU" b="1" dirty="0" err="1" smtClean="0">
                <a:solidFill>
                  <a:srgbClr val="002060"/>
                </a:solidFill>
              </a:rPr>
              <a:t>Пром</a:t>
            </a:r>
            <a:r>
              <a:rPr lang="ru-RU" b="1" dirty="0" smtClean="0">
                <a:solidFill>
                  <a:srgbClr val="002060"/>
                </a:solidFill>
              </a:rPr>
              <a:t>. и </a:t>
            </a:r>
            <a:r>
              <a:rPr lang="ru-RU" b="1" dirty="0" err="1" smtClean="0">
                <a:solidFill>
                  <a:srgbClr val="002060"/>
                </a:solidFill>
              </a:rPr>
              <a:t>гражд</a:t>
            </a:r>
            <a:r>
              <a:rPr lang="ru-RU" b="1" dirty="0" smtClean="0">
                <a:solidFill>
                  <a:srgbClr val="002060"/>
                </a:solidFill>
              </a:rPr>
              <a:t>. </a:t>
            </a:r>
            <a:r>
              <a:rPr lang="ru-RU" b="1" dirty="0" err="1" smtClean="0">
                <a:solidFill>
                  <a:srgbClr val="002060"/>
                </a:solidFill>
              </a:rPr>
              <a:t>стро-во</a:t>
            </a:r>
            <a:r>
              <a:rPr lang="ru-RU" b="1" dirty="0" smtClean="0">
                <a:solidFill>
                  <a:srgbClr val="002060"/>
                </a:solidFill>
              </a:rPr>
              <a:t>»/ Н.Н.Данилов, </a:t>
            </a:r>
            <a:r>
              <a:rPr lang="ru-RU" b="1" dirty="0" err="1" smtClean="0">
                <a:solidFill>
                  <a:srgbClr val="002060"/>
                </a:solidFill>
              </a:rPr>
              <a:t>Б.В.Прыкин</a:t>
            </a:r>
            <a:r>
              <a:rPr lang="ru-RU" b="1" dirty="0" smtClean="0">
                <a:solidFill>
                  <a:srgbClr val="002060"/>
                </a:solidFill>
              </a:rPr>
              <a:t>, </a:t>
            </a:r>
            <a:r>
              <a:rPr lang="ru-RU" b="1" dirty="0" err="1" smtClean="0">
                <a:solidFill>
                  <a:srgbClr val="002060"/>
                </a:solidFill>
              </a:rPr>
              <a:t>Т.М.Штоль</a:t>
            </a:r>
            <a:r>
              <a:rPr lang="ru-RU" b="1" dirty="0" smtClean="0">
                <a:solidFill>
                  <a:srgbClr val="002060"/>
                </a:solidFill>
              </a:rPr>
              <a:t> и Э.В.Овчинников – М.: Стройиздат.,1984 </a:t>
            </a:r>
            <a:br>
              <a:rPr lang="ru-RU" b="1" dirty="0" smtClean="0">
                <a:solidFill>
                  <a:srgbClr val="002060"/>
                </a:solidFill>
              </a:rPr>
            </a:br>
            <a:r>
              <a:rPr lang="ru-RU" b="1" dirty="0" smtClean="0">
                <a:solidFill>
                  <a:srgbClr val="002060"/>
                </a:solidFill>
              </a:rPr>
              <a:t>	</a:t>
            </a:r>
            <a:endParaRPr lang="ru-RU" dirty="0" smtClean="0">
              <a:solidFill>
                <a:srgbClr val="002060"/>
              </a:solidFill>
            </a:endParaRPr>
          </a:p>
          <a:p>
            <a:pPr algn="ctr"/>
            <a:endParaRPr lang="ru-RU" b="1" dirty="0">
              <a:solidFill>
                <a:srgbClr val="002060"/>
              </a:solidFill>
              <a:latin typeface="Times New Roman" pitchFamily="18" charset="0"/>
              <a:cs typeface="Times New Roman" pitchFamily="18" charset="0"/>
            </a:endParaRPr>
          </a:p>
        </p:txBody>
      </p:sp>
      <p:sp>
        <p:nvSpPr>
          <p:cNvPr id="6" name="Скругленный прямоугольник 5"/>
          <p:cNvSpPr/>
          <p:nvPr/>
        </p:nvSpPr>
        <p:spPr>
          <a:xfrm>
            <a:off x="1500166" y="928670"/>
            <a:ext cx="5643602" cy="121444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a:solidFill>
                  <a:srgbClr val="FF0000"/>
                </a:solidFill>
              </a:rPr>
              <a:t>УКЛАДКА И УПЛОТНЕНИЕ ГРУНТОВЫХ МАСС</a:t>
            </a:r>
          </a:p>
        </p:txBody>
      </p:sp>
      <p:sp>
        <p:nvSpPr>
          <p:cNvPr id="7" name="Скругленный прямоугольник 6"/>
          <p:cNvSpPr/>
          <p:nvPr/>
        </p:nvSpPr>
        <p:spPr>
          <a:xfrm>
            <a:off x="1571604" y="2428868"/>
            <a:ext cx="5572164" cy="142876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rgbClr val="002060"/>
              </a:solidFill>
              <a:latin typeface="Times New Roman" pitchFamily="18" charset="0"/>
              <a:cs typeface="Times New Roman" pitchFamily="18" charset="0"/>
            </a:endParaRPr>
          </a:p>
          <a:p>
            <a:pPr algn="ctr"/>
            <a:r>
              <a:rPr lang="ru-RU" b="1" dirty="0" smtClean="0">
                <a:solidFill>
                  <a:srgbClr val="C00000"/>
                </a:solidFill>
                <a:latin typeface="Times New Roman" pitchFamily="18" charset="0"/>
                <a:cs typeface="Times New Roman" pitchFamily="18" charset="0"/>
              </a:rPr>
              <a:t>Читать совместно с лекциями 1-го уровня:  </a:t>
            </a:r>
          </a:p>
          <a:p>
            <a:pPr algn="ctr"/>
            <a:r>
              <a:rPr lang="ru-RU" b="1" dirty="0" smtClean="0">
                <a:solidFill>
                  <a:schemeClr val="tx1"/>
                </a:solidFill>
              </a:rPr>
              <a:t>ЛЕКЦИЯ №05 </a:t>
            </a:r>
            <a:endParaRPr lang="ru-RU" dirty="0" smtClean="0">
              <a:solidFill>
                <a:schemeClr val="tx1"/>
              </a:solidFill>
            </a:endParaRPr>
          </a:p>
          <a:p>
            <a:pPr algn="ctr"/>
            <a:r>
              <a:rPr lang="ru-RU" b="1" dirty="0" smtClean="0">
                <a:solidFill>
                  <a:schemeClr val="tx1"/>
                </a:solidFill>
              </a:rPr>
              <a:t>РАЗРАБОТКА ГРУНТА </a:t>
            </a:r>
          </a:p>
          <a:p>
            <a:pPr algn="ctr"/>
            <a:r>
              <a:rPr lang="ru-RU" b="1" dirty="0" smtClean="0">
                <a:solidFill>
                  <a:schemeClr val="tx1"/>
                </a:solidFill>
              </a:rPr>
              <a:t>ЗЕМЛЕРОЙНО-ТРАНСПОРТНЫМИ МАШИНАМИ</a:t>
            </a:r>
            <a:endParaRPr lang="ru-RU" dirty="0" smtClean="0">
              <a:solidFill>
                <a:schemeClr val="tx1"/>
              </a:solidFill>
            </a:endParaRPr>
          </a:p>
          <a:p>
            <a:pPr algn="ctr"/>
            <a:endParaRPr lang="ru-RU"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0"/>
            <a:ext cx="9144000" cy="67223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ts val="1920"/>
              </a:lnSpc>
              <a:spcBef>
                <a:spcPct val="0"/>
              </a:spcBef>
              <a:spcAft>
                <a:spcPts val="600"/>
              </a:spcAft>
              <a:buClrTx/>
              <a:buSzTx/>
              <a:buFontTx/>
              <a:buNone/>
              <a:tabLst/>
            </a:pPr>
            <a:r>
              <a:rPr kumimoji="0" lang="ru-RU" sz="1600" b="1" i="0" u="none"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1" i="0" u="none" strike="noStrike" cap="none" spc="100" normalizeH="0" baseline="0" dirty="0" smtClean="0">
                <a:ln>
                  <a:noFill/>
                </a:ln>
                <a:solidFill>
                  <a:srgbClr val="0070C0"/>
                </a:solidFill>
                <a:effectLst/>
                <a:latin typeface="Times New Roman" pitchFamily="18" charset="0"/>
                <a:ea typeface="Times New Roman" pitchFamily="18" charset="0"/>
                <a:cs typeface="Times New Roman" pitchFamily="18" charset="0"/>
              </a:rPr>
              <a:t>В первую очередь проходки грунтоуплотнителей следует вести в непосредственной близости от фундаментов, затем в зоне между фундаментами.</a:t>
            </a:r>
            <a:endParaRPr kumimoji="0" lang="ru-RU" sz="1600" b="1" i="0" u="none" strike="noStrike" cap="none" spc="100" normalizeH="0" baseline="0" dirty="0" smtClean="0">
              <a:ln>
                <a:noFill/>
              </a:ln>
              <a:solidFill>
                <a:srgbClr val="0070C0"/>
              </a:solidFill>
              <a:effectLst/>
              <a:latin typeface="Times New Roman" pitchFamily="18" charset="0"/>
              <a:cs typeface="Times New Roman" pitchFamily="18" charset="0"/>
            </a:endParaRPr>
          </a:p>
          <a:p>
            <a:pPr marL="0" marR="0" lvl="0" indent="0" algn="just" defTabSz="914400" rtl="0" eaLnBrk="0" fontAlgn="base" latinLnBrk="0" hangingPunct="0">
              <a:lnSpc>
                <a:spcPts val="1920"/>
              </a:lnSpc>
              <a:spcBef>
                <a:spcPct val="0"/>
              </a:spcBef>
              <a:spcAft>
                <a:spcPts val="600"/>
              </a:spcAft>
              <a:buClrTx/>
              <a:buSzTx/>
              <a:buFontTx/>
              <a:buNone/>
              <a:tabLst/>
            </a:pPr>
            <a:r>
              <a:rPr kumimoji="0" lang="ru-RU" sz="1600" b="1" i="0" u="none"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     При использовании катков уплотнение следует выполнять параллельными проходками в пределах всей рабочей карты, сначала вдоль пролетов сооружений, затем в поперечном направлении.</a:t>
            </a:r>
            <a:endParaRPr kumimoji="0" lang="ru-RU" sz="1600" b="1" i="0" u="none" strike="noStrike" cap="none" spc="100"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ts val="1920"/>
              </a:lnSpc>
              <a:spcBef>
                <a:spcPct val="0"/>
              </a:spcBef>
              <a:spcAft>
                <a:spcPts val="600"/>
              </a:spcAft>
              <a:buClrTx/>
              <a:buSzTx/>
              <a:buFontTx/>
              <a:buNone/>
              <a:tabLst/>
            </a:pPr>
            <a:r>
              <a:rPr kumimoji="0" lang="ru-RU" sz="1600" b="1" i="0" u="none"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     Уплотнение грунта самопередвигающимися вибротрамбовками с электроприводом ведут параллельными проходками длиной </a:t>
            </a:r>
            <a:r>
              <a:rPr kumimoji="0" lang="ru-RU" sz="1600" b="1" i="0" u="none" strike="noStrike" cap="none" spc="100" normalizeH="0" baseline="0" dirty="0" smtClean="0">
                <a:ln>
                  <a:noFill/>
                </a:ln>
                <a:solidFill>
                  <a:srgbClr val="0070C0"/>
                </a:solidFill>
                <a:effectLst/>
                <a:latin typeface="Times New Roman" pitchFamily="18" charset="0"/>
                <a:ea typeface="Times New Roman" pitchFamily="18" charset="0"/>
                <a:cs typeface="Times New Roman" pitchFamily="18" charset="0"/>
              </a:rPr>
              <a:t>по 10-15 м</a:t>
            </a:r>
            <a:r>
              <a:rPr kumimoji="0" lang="ru-RU" sz="1600" b="1" i="0" u="none"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 сначала вдоль пролетов сооружения, потом поперек сооружения в промежутках между продольными уплотненными полосами. При этом каждой проходкой уплотняют всю площадь рабочей карты. </a:t>
            </a:r>
          </a:p>
          <a:p>
            <a:pPr marL="0" marR="0" lvl="0" indent="0" algn="just" defTabSz="914400" rtl="0" eaLnBrk="0" fontAlgn="base" latinLnBrk="0" hangingPunct="0">
              <a:lnSpc>
                <a:spcPts val="1920"/>
              </a:lnSpc>
              <a:spcBef>
                <a:spcPct val="0"/>
              </a:spcBef>
              <a:spcAft>
                <a:spcPts val="600"/>
              </a:spcAft>
              <a:buClrTx/>
              <a:buSzTx/>
              <a:buFontTx/>
              <a:buNone/>
              <a:tabLst/>
            </a:pPr>
            <a:r>
              <a:rPr lang="ru-RU" sz="1600" b="1" spc="100" dirty="0" smtClean="0">
                <a:latin typeface="Times New Roman" pitchFamily="18" charset="0"/>
                <a:ea typeface="Times New Roman" pitchFamily="18" charset="0"/>
                <a:cs typeface="Times New Roman" pitchFamily="18" charset="0"/>
              </a:rPr>
              <a:t>     </a:t>
            </a:r>
            <a:r>
              <a:rPr kumimoji="0" lang="ru-RU" sz="1600" b="1" i="0" u="none"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Такой способ хотя и сопряжен с некоторыми дополнительными трудозатратами, связанными с неоднократной переноской электрокабеля, обеспечивает равномерное по всей площади карты уплотнение грунта и стабильность работы грунтоуплотнителя.</a:t>
            </a:r>
            <a:endParaRPr kumimoji="0" lang="ru-RU" sz="1600" b="1" i="0" u="none" strike="noStrike" cap="none" spc="100"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ts val="1920"/>
              </a:lnSpc>
              <a:spcBef>
                <a:spcPct val="0"/>
              </a:spcBef>
              <a:spcAft>
                <a:spcPts val="600"/>
              </a:spcAft>
              <a:buClrTx/>
              <a:buSzTx/>
              <a:buFontTx/>
              <a:buNone/>
              <a:tabLst/>
            </a:pPr>
            <a:r>
              <a:rPr kumimoji="0" lang="ru-RU" sz="1600" b="1" i="1" u="sng" strike="noStrike" cap="none" spc="100" normalizeH="0" baseline="0" dirty="0" smtClean="0">
                <a:ln>
                  <a:noFill/>
                </a:ln>
                <a:solidFill>
                  <a:srgbClr val="0070C0"/>
                </a:solidFill>
                <a:effectLst/>
                <a:latin typeface="Times New Roman" pitchFamily="18" charset="0"/>
                <a:ea typeface="Times New Roman" pitchFamily="18" charset="0"/>
                <a:cs typeface="Times New Roman" pitchFamily="18" charset="0"/>
              </a:rPr>
              <a:t>     При уплотнении грунта самопередвигающейся виброплитой с двигателем внутреннего сгорания рекомендуется схема движения вокруг фундаментов по спирали.</a:t>
            </a:r>
            <a:endParaRPr kumimoji="0" lang="ru-RU" sz="1600" b="1" i="1" u="sng" strike="noStrike" cap="none" spc="100" normalizeH="0" baseline="0" dirty="0" smtClean="0">
              <a:ln>
                <a:noFill/>
              </a:ln>
              <a:solidFill>
                <a:srgbClr val="0070C0"/>
              </a:solidFill>
              <a:effectLst/>
              <a:latin typeface="Times New Roman" pitchFamily="18" charset="0"/>
              <a:cs typeface="Times New Roman" pitchFamily="18" charset="0"/>
            </a:endParaRPr>
          </a:p>
          <a:p>
            <a:pPr marL="0" marR="0" lvl="0" indent="0" algn="just" defTabSz="914400" rtl="0" eaLnBrk="0" fontAlgn="base" latinLnBrk="0" hangingPunct="0">
              <a:lnSpc>
                <a:spcPts val="1920"/>
              </a:lnSpc>
              <a:spcBef>
                <a:spcPct val="0"/>
              </a:spcBef>
              <a:spcAft>
                <a:spcPts val="600"/>
              </a:spcAft>
              <a:buClrTx/>
              <a:buSzTx/>
              <a:buFontTx/>
              <a:buNone/>
              <a:tabLst/>
            </a:pPr>
            <a:r>
              <a:rPr kumimoji="0" lang="ru-RU" sz="1600" b="1" i="0" u="none"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     При уплотнении грунта обязательно обеспечивается оптимальное число проходов грунтоуплотнителя по одному следу, определенное опытным уплотнением в зависимости от вида грунта, проектной объемной массы скелета и типа грунтоуплотнителя.</a:t>
            </a:r>
            <a:endParaRPr kumimoji="0" lang="ru-RU" sz="1600" b="1" i="0" u="none" strike="noStrike" cap="none" spc="100"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ts val="1920"/>
              </a:lnSpc>
              <a:spcBef>
                <a:spcPct val="0"/>
              </a:spcBef>
              <a:spcAft>
                <a:spcPts val="600"/>
              </a:spcAft>
              <a:buClrTx/>
              <a:buSzTx/>
              <a:buFontTx/>
              <a:buNone/>
              <a:tabLst/>
            </a:pPr>
            <a:r>
              <a:rPr kumimoji="0" lang="ru-RU" sz="1600" b="1" i="0" u="none"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1" i="0" u="none" strike="noStrike" cap="none" spc="100" normalizeH="0" baseline="0" dirty="0" smtClean="0">
                <a:ln>
                  <a:noFill/>
                </a:ln>
                <a:solidFill>
                  <a:srgbClr val="0070C0"/>
                </a:solidFill>
                <a:effectLst/>
                <a:latin typeface="Times New Roman" pitchFamily="18" charset="0"/>
                <a:ea typeface="Times New Roman" pitchFamily="18" charset="0"/>
                <a:cs typeface="Times New Roman" pitchFamily="18" charset="0"/>
              </a:rPr>
              <a:t>В процессе уплотнения грунта в непосредственной близости от вертикальных граней фундаментов принимаются меры против повреждения гидроизоляции.</a:t>
            </a:r>
            <a:endParaRPr kumimoji="0" lang="ru-RU" sz="1600" b="1" i="0" u="none" strike="noStrike" cap="none" spc="100" normalizeH="0" baseline="0" dirty="0" smtClean="0">
              <a:ln>
                <a:noFill/>
              </a:ln>
              <a:solidFill>
                <a:srgbClr val="0070C0"/>
              </a:solidFill>
              <a:effectLst/>
              <a:latin typeface="Times New Roman" pitchFamily="18" charset="0"/>
              <a:cs typeface="Times New Roman" pitchFamily="18" charset="0"/>
            </a:endParaRPr>
          </a:p>
          <a:p>
            <a:pPr marL="0" marR="0" lvl="0" indent="0" algn="just" defTabSz="914400" rtl="0" eaLnBrk="0" fontAlgn="base" latinLnBrk="0" hangingPunct="0">
              <a:lnSpc>
                <a:spcPts val="1920"/>
              </a:lnSpc>
              <a:spcBef>
                <a:spcPct val="0"/>
              </a:spcBef>
              <a:spcAft>
                <a:spcPts val="600"/>
              </a:spcAft>
              <a:buClrTx/>
              <a:buSzTx/>
              <a:buFontTx/>
              <a:buNone/>
              <a:tabLst/>
            </a:pPr>
            <a:r>
              <a:rPr kumimoji="0" lang="ru-RU" sz="1600" b="1" i="0" u="none"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1" i="1" u="sng"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После засыпки грунтом фундаментов колонн, когда над верхним урезом фундамента находится слой грунта не менее 0,3 м, приступают к выполнению работ </a:t>
            </a:r>
            <a:r>
              <a:rPr kumimoji="0" lang="ru-RU" sz="1600" b="1" i="1" u="sng" strike="noStrike" cap="none" spc="100" normalizeH="0" baseline="0" dirty="0" smtClean="0">
                <a:ln>
                  <a:noFill/>
                </a:ln>
                <a:solidFill>
                  <a:srgbClr val="0070C0"/>
                </a:solidFill>
                <a:effectLst/>
                <a:latin typeface="Times New Roman" pitchFamily="18" charset="0"/>
                <a:ea typeface="Times New Roman" pitchFamily="18" charset="0"/>
                <a:cs typeface="Times New Roman" pitchFamily="18" charset="0"/>
              </a:rPr>
              <a:t>II этапа </a:t>
            </a:r>
            <a:r>
              <a:rPr kumimoji="0" lang="ru-RU" sz="1600" b="1" i="1" u="sng" strike="noStrike" cap="none" spc="100" normalizeH="0" baseline="0" dirty="0" smtClean="0">
                <a:ln>
                  <a:noFill/>
                </a:ln>
                <a:solidFill>
                  <a:schemeClr val="tx1"/>
                </a:solidFill>
                <a:effectLst/>
                <a:latin typeface="Times New Roman" pitchFamily="18" charset="0"/>
                <a:ea typeface="Times New Roman" pitchFamily="18" charset="0"/>
                <a:cs typeface="Times New Roman" pitchFamily="18" charset="0"/>
              </a:rPr>
              <a:t>- засыпке грунта над фундаментами колонн.</a:t>
            </a:r>
            <a:endParaRPr kumimoji="0" lang="ru-RU" sz="1600" b="1" i="1" u="sng" strike="noStrike" cap="none" spc="100"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5780782"/>
            <a:ext cx="9144000" cy="1077218"/>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Рис.1. Схема обратной засыпки несвязным грунтом котлована с установленными колоннами:</a:t>
            </a:r>
          </a:p>
          <a:p>
            <a:pPr algn="just"/>
            <a:r>
              <a:rPr lang="ru-RU" sz="1600" b="1" dirty="0" smtClean="0">
                <a:solidFill>
                  <a:srgbClr val="002060"/>
                </a:solidFill>
                <a:latin typeface="Times New Roman" pitchFamily="18" charset="0"/>
                <a:cs typeface="Times New Roman" pitchFamily="18" charset="0"/>
              </a:rPr>
              <a:t>1-автомобиль-самосвал; 2-бульдозер; 3-экскаватор; 4-виброустановка; 5-экскаватор;</a:t>
            </a:r>
          </a:p>
          <a:p>
            <a:pPr algn="just"/>
            <a:r>
              <a:rPr lang="ru-RU" sz="1600" b="1" dirty="0" smtClean="0">
                <a:solidFill>
                  <a:srgbClr val="002060"/>
                </a:solidFill>
                <a:latin typeface="Times New Roman" pitchFamily="18" charset="0"/>
                <a:cs typeface="Times New Roman" pitchFamily="18" charset="0"/>
              </a:rPr>
              <a:t>6-установка ВУПП; 7-направление движения экскаватора; 8-конус грунта; 9-направление потока выполнения работ</a:t>
            </a:r>
            <a:endParaRPr lang="ru-RU" sz="1600" dirty="0">
              <a:solidFill>
                <a:srgbClr val="002060"/>
              </a:solidFill>
            </a:endParaRPr>
          </a:p>
        </p:txBody>
      </p:sp>
      <p:pic>
        <p:nvPicPr>
          <p:cNvPr id="3074" name="Picture 2" descr="C:\Documents and Settings\AGoltsev\Рабочий стол\Без имени-3копирование.jpg"/>
          <p:cNvPicPr>
            <a:picLocks noChangeAspect="1" noChangeArrowheads="1"/>
          </p:cNvPicPr>
          <p:nvPr/>
        </p:nvPicPr>
        <p:blipFill>
          <a:blip r:embed="rId2"/>
          <a:srcRect/>
          <a:stretch>
            <a:fillRect/>
          </a:stretch>
        </p:blipFill>
        <p:spPr bwMode="auto">
          <a:xfrm>
            <a:off x="0" y="0"/>
            <a:ext cx="9144000" cy="578645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0" y="6273225"/>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Рис.2. Схема разравнивания грунта:</a:t>
            </a:r>
            <a:r>
              <a:rPr kumimoji="0" lang="ru-RU" sz="16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Примечание. Зоны, заштрихованные на схеме, разравнивают вручную, незаштрихованные - бульдозером</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6147" name="Picture 3" descr="C:\Documents and Settings\AGoltsev\Рабочий стол\Без имени-1копирование.jpg"/>
          <p:cNvPicPr>
            <a:picLocks noChangeAspect="1" noChangeArrowheads="1"/>
          </p:cNvPicPr>
          <p:nvPr/>
        </p:nvPicPr>
        <p:blipFill>
          <a:blip r:embed="rId2"/>
          <a:srcRect/>
          <a:stretch>
            <a:fillRect/>
          </a:stretch>
        </p:blipFill>
        <p:spPr bwMode="auto">
          <a:xfrm>
            <a:off x="0" y="0"/>
            <a:ext cx="9144000" cy="62484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2"/>
          <a:srcRect/>
          <a:stretch>
            <a:fillRect/>
          </a:stretch>
        </p:blipFill>
        <p:spPr bwMode="auto">
          <a:xfrm>
            <a:off x="0" y="0"/>
            <a:ext cx="9144000" cy="6143644"/>
          </a:xfrm>
          <a:prstGeom prst="rect">
            <a:avLst/>
          </a:prstGeom>
          <a:noFill/>
          <a:ln w="9525">
            <a:noFill/>
            <a:miter lim="800000"/>
            <a:headEnd/>
            <a:tailEnd/>
          </a:ln>
        </p:spPr>
      </p:pic>
      <p:sp>
        <p:nvSpPr>
          <p:cNvPr id="4098" name="Rectangle 2"/>
          <p:cNvSpPr>
            <a:spLocks noChangeArrowheads="1"/>
          </p:cNvSpPr>
          <p:nvPr/>
        </p:nvSpPr>
        <p:spPr bwMode="auto">
          <a:xfrm>
            <a:off x="0" y="6027003"/>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Рис.3. Схема уплотнения несвязного грунта I групп вибрационной плитой SVP31,5:</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 начало работы и направление движения электротрамбовки; 2- начало работы и направление движения вибрационной плиты; 3- вибрационная плита SVP31,5; 4- электротрамбовка ИЭ-4504</a:t>
            </a: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C:\Documents and Settings\AGoltsev\Рабочий стол\Без имени-27копирование.jpg"/>
          <p:cNvPicPr/>
          <p:nvPr/>
        </p:nvPicPr>
        <p:blipFill>
          <a:blip r:embed="rId2"/>
          <a:srcRect/>
          <a:stretch>
            <a:fillRect/>
          </a:stretch>
        </p:blipFill>
        <p:spPr bwMode="auto">
          <a:xfrm>
            <a:off x="0" y="0"/>
            <a:ext cx="8572528" cy="5857892"/>
          </a:xfrm>
          <a:prstGeom prst="rect">
            <a:avLst/>
          </a:prstGeom>
          <a:noFill/>
          <a:ln w="9525">
            <a:noFill/>
            <a:miter lim="800000"/>
            <a:headEnd/>
            <a:tailEnd/>
          </a:ln>
        </p:spPr>
      </p:pic>
      <p:sp>
        <p:nvSpPr>
          <p:cNvPr id="5" name="Rectangle 2"/>
          <p:cNvSpPr>
            <a:spLocks noChangeArrowheads="1"/>
          </p:cNvSpPr>
          <p:nvPr/>
        </p:nvSpPr>
        <p:spPr bwMode="auto">
          <a:xfrm>
            <a:off x="0" y="5780782"/>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Рис.4. Схема обратной засыпки несвязным грунтом котлована с установленными колоннами:</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 – самосвал; 2-бульдозер; 3-направление движения бульдозера; 4-направление движения самосвала; 5-экскаватор; 6-установка ВУУП; 7-направление движения экскаватора; 8-конус грунта; 9-направление выполнения работ.</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2"/>
          <a:srcRect/>
          <a:stretch>
            <a:fillRect/>
          </a:stretch>
        </p:blipFill>
        <p:spPr bwMode="auto">
          <a:xfrm>
            <a:off x="0" y="0"/>
            <a:ext cx="9077325" cy="6072206"/>
          </a:xfrm>
          <a:prstGeom prst="rect">
            <a:avLst/>
          </a:prstGeom>
          <a:noFill/>
          <a:ln w="9525">
            <a:noFill/>
            <a:miter lim="800000"/>
            <a:headEnd/>
            <a:tailEnd/>
          </a:ln>
        </p:spPr>
      </p:pic>
      <p:sp>
        <p:nvSpPr>
          <p:cNvPr id="3074" name="Rectangle 2"/>
          <p:cNvSpPr>
            <a:spLocks noChangeArrowheads="1"/>
          </p:cNvSpPr>
          <p:nvPr/>
        </p:nvSpPr>
        <p:spPr bwMode="auto">
          <a:xfrm>
            <a:off x="0" y="6027003"/>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Рис.5. Схема уплотнения связного грунта II группы электротрамбовками ИЭ-4504 </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1 - начало работы электротрамбовки №3; 2 - начало работы электротрамбовки №2; 3 - начало работы электротрамбовки №1; 4 – электротрамбовки     </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Goltsev\Рабочий стол\Без имени-1копирование.jpg"/>
          <p:cNvPicPr>
            <a:picLocks noChangeAspect="1" noChangeArrowheads="1"/>
          </p:cNvPicPr>
          <p:nvPr/>
        </p:nvPicPr>
        <p:blipFill>
          <a:blip r:embed="rId2"/>
          <a:srcRect/>
          <a:stretch>
            <a:fillRect/>
          </a:stretch>
        </p:blipFill>
        <p:spPr bwMode="auto">
          <a:xfrm>
            <a:off x="-1" y="0"/>
            <a:ext cx="9162109" cy="5500702"/>
          </a:xfrm>
          <a:prstGeom prst="rect">
            <a:avLst/>
          </a:prstGeom>
          <a:noFill/>
        </p:spPr>
      </p:pic>
      <p:sp>
        <p:nvSpPr>
          <p:cNvPr id="4" name="Rectangle 2"/>
          <p:cNvSpPr>
            <a:spLocks noChangeArrowheads="1"/>
          </p:cNvSpPr>
          <p:nvPr/>
        </p:nvSpPr>
        <p:spPr bwMode="auto">
          <a:xfrm>
            <a:off x="0" y="5534561"/>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Рис.6. Схема обратной засыпки связным грунтом котлована с установленными колоннами:</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 – конус грунта; 2-бульдозер; 3-пневмокаток; 4-электротрамбовка; 5-самосвал;</a:t>
            </a:r>
            <a:r>
              <a:rPr kumimoji="0" lang="ru-RU" sz="1600" b="1" i="0" u="none" strike="noStrike" cap="none" normalizeH="0" dirty="0" smtClean="0">
                <a:ln>
                  <a:noFill/>
                </a:ln>
                <a:solidFill>
                  <a:srgbClr val="002060"/>
                </a:solidFill>
                <a:effectLst/>
                <a:latin typeface="Times New Roman" pitchFamily="18" charset="0"/>
                <a:ea typeface="Times New Roman" pitchFamily="18" charset="0"/>
                <a:cs typeface="Times New Roman" pitchFamily="18" charset="0"/>
              </a:rPr>
              <a:t> 6-отсыпка грунта для проезда вибротрамбовки; 7-направление движения бульдозера; 8-направление движения самосвала; 9-направление потока выполнения работ; 10-грунт разравниваемый вручную и уплотняемый электротрамбовкой (для всех заштрихованных зон).</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6027003"/>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Рис.7. Схема обратной засыпки связным грунтом котлована с установленными колоннами:</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 – конус грунта; 2-бульдозер; 3-пневмокаток; 4-электротрамбовка; 5-самосвал;</a:t>
            </a:r>
            <a:r>
              <a:rPr kumimoji="0" lang="ru-RU" sz="1600" b="1" i="0" u="none" strike="noStrike" cap="none" normalizeH="0" dirty="0" smtClean="0">
                <a:ln>
                  <a:noFill/>
                </a:ln>
                <a:solidFill>
                  <a:srgbClr val="002060"/>
                </a:solidFill>
                <a:effectLst/>
                <a:latin typeface="Times New Roman" pitchFamily="18" charset="0"/>
                <a:ea typeface="Times New Roman" pitchFamily="18" charset="0"/>
                <a:cs typeface="Times New Roman" pitchFamily="18" charset="0"/>
              </a:rPr>
              <a:t> 6-отсыпка грунта для проезда вибротрамбовки; </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2050" name="Picture 2" descr="C:\Documents and Settings\AGoltsev\Рабочий стол\Без имени-2копирование.jpg"/>
          <p:cNvPicPr>
            <a:picLocks noChangeAspect="1" noChangeArrowheads="1"/>
          </p:cNvPicPr>
          <p:nvPr/>
        </p:nvPicPr>
        <p:blipFill>
          <a:blip r:embed="rId2"/>
          <a:srcRect/>
          <a:stretch>
            <a:fillRect/>
          </a:stretch>
        </p:blipFill>
        <p:spPr bwMode="auto">
          <a:xfrm>
            <a:off x="0" y="0"/>
            <a:ext cx="9144000" cy="585789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rgbClr val="FF0000"/>
                </a:solidFill>
                <a:latin typeface="Times New Roman" pitchFamily="18" charset="0"/>
                <a:cs typeface="Times New Roman" pitchFamily="18" charset="0"/>
              </a:rPr>
              <a:t>Что необходимо сделать?</a:t>
            </a:r>
          </a:p>
          <a:p>
            <a:pPr algn="ctr"/>
            <a:endParaRPr lang="ru-RU" b="1" dirty="0" smtClean="0">
              <a:solidFill>
                <a:srgbClr val="FF0000"/>
              </a:solidFill>
              <a:latin typeface="Times New Roman" pitchFamily="18" charset="0"/>
              <a:cs typeface="Times New Roman" pitchFamily="18" charset="0"/>
            </a:endParaRPr>
          </a:p>
          <a:p>
            <a:pPr algn="just">
              <a:lnSpc>
                <a:spcPct val="150000"/>
              </a:lnSpc>
            </a:pPr>
            <a:r>
              <a:rPr lang="ru-RU" b="1" dirty="0" smtClean="0">
                <a:solidFill>
                  <a:schemeClr val="tx1"/>
                </a:solidFill>
                <a:latin typeface="Times New Roman" pitchFamily="18" charset="0"/>
                <a:cs typeface="Times New Roman" pitchFamily="18" charset="0"/>
              </a:rPr>
              <a:t>1.Определить цель проведения лекции.</a:t>
            </a:r>
          </a:p>
          <a:p>
            <a:pPr algn="just">
              <a:lnSpc>
                <a:spcPct val="150000"/>
              </a:lnSpc>
            </a:pPr>
            <a:r>
              <a:rPr lang="ru-RU" b="1" dirty="0" smtClean="0">
                <a:solidFill>
                  <a:schemeClr val="tx1"/>
                </a:solidFill>
                <a:latin typeface="Times New Roman" pitchFamily="18" charset="0"/>
                <a:cs typeface="Times New Roman" pitchFamily="18" charset="0"/>
              </a:rPr>
              <a:t>2.Какие необходимо решить задачи:</a:t>
            </a:r>
            <a:endParaRPr lang="ru-RU" b="1" dirty="0">
              <a:solidFill>
                <a:schemeClr val="tx1"/>
              </a:solidFill>
              <a:latin typeface="Times New Roman" pitchFamily="18" charset="0"/>
              <a:cs typeface="Times New Roman" pitchFamily="18" charset="0"/>
            </a:endParaRP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Требования к уплотнению грунтов;</a:t>
            </a: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Контроль качества уплотнения грунтов;</a:t>
            </a: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Что такое укладка и уплотнение грунта;</a:t>
            </a: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Применяемые машины и механизмы;</a:t>
            </a: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Чем отличается трамбование от виброуплотнения;</a:t>
            </a:r>
          </a:p>
          <a:p>
            <a:pPr algn="just">
              <a:lnSpc>
                <a:spcPct val="150000"/>
              </a:lnSpc>
              <a:buFont typeface="Wingdings" pitchFamily="2" charset="2"/>
              <a:buChar char="Ø"/>
            </a:pPr>
            <a:r>
              <a:rPr lang="ru-RU" b="1" dirty="0" smtClean="0">
                <a:solidFill>
                  <a:srgbClr val="C00000"/>
                </a:solidFill>
                <a:latin typeface="Times New Roman" pitchFamily="18" charset="0"/>
                <a:cs typeface="Times New Roman" pitchFamily="18" charset="0"/>
              </a:rPr>
              <a:t>Что такое вытрамбовывание грунта;</a:t>
            </a:r>
          </a:p>
          <a:p>
            <a:pPr algn="just">
              <a:lnSpc>
                <a:spcPct val="150000"/>
              </a:lnSpc>
              <a:buFont typeface="Wingdings" pitchFamily="2" charset="2"/>
              <a:buChar char="Ø"/>
            </a:pPr>
            <a:r>
              <a:rPr lang="ru-RU" b="1" dirty="0" smtClean="0">
                <a:solidFill>
                  <a:srgbClr val="0070C0"/>
                </a:solidFill>
                <a:latin typeface="Times New Roman" pitchFamily="18" charset="0"/>
                <a:cs typeface="Times New Roman" pitchFamily="18" charset="0"/>
              </a:rPr>
              <a:t>Объяснить уплотнение грунтов в пазухах фундаментов;</a:t>
            </a:r>
          </a:p>
          <a:p>
            <a:pPr algn="just">
              <a:lnSpc>
                <a:spcPct val="150000"/>
              </a:lnSpc>
              <a:buFont typeface="Wingdings" pitchFamily="2" charset="2"/>
              <a:buChar char="Ø"/>
            </a:pPr>
            <a:r>
              <a:rPr lang="ru-RU" b="1" dirty="0" smtClean="0">
                <a:solidFill>
                  <a:srgbClr val="0070C0"/>
                </a:solidFill>
                <a:latin typeface="Times New Roman" pitchFamily="18" charset="0"/>
                <a:cs typeface="Times New Roman" pitchFamily="18" charset="0"/>
              </a:rPr>
              <a:t>Объяснить схемы уплотнения несвязного грунта;</a:t>
            </a:r>
          </a:p>
          <a:p>
            <a:pPr algn="just">
              <a:lnSpc>
                <a:spcPct val="150000"/>
              </a:lnSpc>
              <a:buFont typeface="Wingdings" pitchFamily="2" charset="2"/>
              <a:buChar char="Ø"/>
            </a:pPr>
            <a:r>
              <a:rPr lang="ru-RU" b="1" dirty="0" smtClean="0">
                <a:solidFill>
                  <a:srgbClr val="0070C0"/>
                </a:solidFill>
                <a:latin typeface="Times New Roman" pitchFamily="18" charset="0"/>
                <a:cs typeface="Times New Roman" pitchFamily="18" charset="0"/>
              </a:rPr>
              <a:t>Объяснить схемы уплотнения связным грунтом.</a:t>
            </a:r>
          </a:p>
          <a:p>
            <a:pPr algn="just">
              <a:lnSpc>
                <a:spcPct val="150000"/>
              </a:lnSpc>
            </a:pPr>
            <a:r>
              <a:rPr lang="ru-RU" b="1" dirty="0" smtClean="0">
                <a:solidFill>
                  <a:schemeClr val="tx1"/>
                </a:solidFill>
                <a:latin typeface="Times New Roman" pitchFamily="18" charset="0"/>
                <a:cs typeface="Times New Roman" pitchFamily="18" charset="0"/>
              </a:rPr>
              <a:t>Выводы  делать студенту самостоятельно.</a:t>
            </a:r>
          </a:p>
          <a:p>
            <a:pPr algn="just">
              <a:lnSpc>
                <a:spcPct val="150000"/>
              </a:lnSpc>
            </a:pPr>
            <a:r>
              <a:rPr lang="ru-RU" b="1" dirty="0" smtClean="0">
                <a:solidFill>
                  <a:srgbClr val="002060"/>
                </a:solidFill>
                <a:latin typeface="Times New Roman" pitchFamily="18" charset="0"/>
                <a:cs typeface="Times New Roman" pitchFamily="18" charset="0"/>
              </a:rPr>
              <a:t>При добавлении в лекцию собственных слайдов и текстовой части – добавляется шесть баллов.</a:t>
            </a:r>
          </a:p>
          <a:p>
            <a:pPr algn="just">
              <a:lnSpc>
                <a:spcPct val="150000"/>
              </a:lnSpc>
            </a:pPr>
            <a:r>
              <a:rPr lang="ru-RU" b="1" dirty="0" smtClean="0">
                <a:solidFill>
                  <a:srgbClr val="002060"/>
                </a:solidFill>
                <a:latin typeface="Times New Roman" pitchFamily="18" charset="0"/>
                <a:cs typeface="Times New Roman" pitchFamily="18" charset="0"/>
              </a:rPr>
              <a:t>При разработке собственной лекции – добавляется двенадцать баллов.</a:t>
            </a:r>
          </a:p>
          <a:p>
            <a:pPr algn="just">
              <a:lnSpc>
                <a:spcPct val="150000"/>
              </a:lnSpc>
              <a:buFont typeface="Wingdings" pitchFamily="2" charset="2"/>
              <a:buChar char="Ø"/>
            </a:pPr>
            <a:endParaRPr lang="ru-RU" b="1" dirty="0" smtClean="0">
              <a:solidFill>
                <a:srgbClr val="C00000"/>
              </a:solidFill>
              <a:latin typeface="Times New Roman" pitchFamily="18" charset="0"/>
              <a:cs typeface="Times New Roman" pitchFamily="18" charset="0"/>
            </a:endParaRPr>
          </a:p>
        </p:txBody>
      </p:sp>
      <p:sp>
        <p:nvSpPr>
          <p:cNvPr id="2054" name="Rectangle 6"/>
          <p:cNvSpPr>
            <a:spLocks noChangeArrowheads="1"/>
          </p:cNvSpPr>
          <p:nvPr/>
        </p:nvSpPr>
        <p:spPr bwMode="auto">
          <a:xfrm>
            <a:off x="0" y="0"/>
            <a:ext cx="9144000" cy="6858000"/>
          </a:xfrm>
          <a:prstGeom prst="rect">
            <a:avLst/>
          </a:prstGeom>
          <a:noFill/>
          <a:ln w="9525">
            <a:solidFill>
              <a:schemeClr val="tx1"/>
            </a:solidFill>
            <a:miter lim="800000"/>
            <a:headEnd/>
            <a:tailEnd/>
          </a:ln>
          <a:effectLst/>
        </p:spPr>
        <p:txBody>
          <a:bodyPr wrap="none" anchor="ctr"/>
          <a:lstStyle/>
          <a:p>
            <a:pPr algn="ctr"/>
            <a:endParaRPr lang="ru-RU"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kumimoji="0" lang="ru-RU" sz="160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1.</a:t>
            </a:r>
            <a:r>
              <a:rPr lang="ru-RU" sz="1600" b="1" dirty="0" smtClean="0">
                <a:solidFill>
                  <a:srgbClr val="FF0000"/>
                </a:solidFill>
              </a:rPr>
              <a:t>УКЛАДКА И УПЛОТНЕНИЕ ГРУНТОВЫХ МАСС</a:t>
            </a:r>
          </a:p>
          <a:p>
            <a:pPr algn="just"/>
            <a:r>
              <a:rPr lang="ru-RU" sz="1600" b="1" dirty="0" smtClean="0">
                <a:latin typeface="Times New Roman" pitchFamily="18" charset="0"/>
                <a:cs typeface="Times New Roman" pitchFamily="18" charset="0"/>
              </a:rPr>
              <a:t>     </a:t>
            </a:r>
            <a:r>
              <a:rPr lang="ru-RU" sz="1600" b="1" i="1" dirty="0" smtClean="0">
                <a:solidFill>
                  <a:srgbClr val="0070C0"/>
                </a:solidFill>
                <a:latin typeface="Times New Roman" pitchFamily="18" charset="0"/>
                <a:cs typeface="Times New Roman" pitchFamily="18" charset="0"/>
              </a:rPr>
              <a:t>Укладку и уплотнение грунтов выполняют при планировочных работах, возведении различных насыпей, обратных засыпках траншей и пазух фундаментов. </a:t>
            </a:r>
            <a:r>
              <a:rPr lang="ru-RU" sz="1600" b="1" dirty="0" smtClean="0">
                <a:latin typeface="Times New Roman" pitchFamily="18" charset="0"/>
                <a:cs typeface="Times New Roman" pitchFamily="18" charset="0"/>
              </a:rPr>
              <a:t>Для получения наибольшей плотности уложенного грунта, наименьшей фильтрационной способности и уменьшения последующих осадок его укладывают в уплотняют с соблюдением определенных технологических требований.</a:t>
            </a:r>
          </a:p>
          <a:p>
            <a:pPr algn="just"/>
            <a:r>
              <a:rPr lang="ru-RU" sz="1600" b="1" dirty="0" smtClean="0">
                <a:latin typeface="Times New Roman" pitchFamily="18" charset="0"/>
                <a:cs typeface="Times New Roman" pitchFamily="18" charset="0"/>
              </a:rPr>
              <a:t>     </a:t>
            </a:r>
            <a:r>
              <a:rPr lang="ru-RU" sz="1600" b="1" i="1" dirty="0" smtClean="0">
                <a:solidFill>
                  <a:srgbClr val="0070C0"/>
                </a:solidFill>
                <a:latin typeface="Times New Roman" pitchFamily="18" charset="0"/>
                <a:cs typeface="Times New Roman" pitchFamily="18" charset="0"/>
              </a:rPr>
              <a:t>Для отсыпки насыпи не следует применять пылеватые пески, легкие супеси, жирные глины, торф, меловые и трепельные грунты и грунты с примесью органических материалов и легкорастворимых солей. </a:t>
            </a:r>
            <a:r>
              <a:rPr lang="ru-RU" sz="1600" b="1" dirty="0" smtClean="0">
                <a:latin typeface="Times New Roman" pitchFamily="18" charset="0"/>
                <a:cs typeface="Times New Roman" pitchFamily="18" charset="0"/>
              </a:rPr>
              <a:t>Отсыпку следует вести от краев насыпи к середине для лучшего уплотнения грунта, ограниченного отсыпными краевыми участками насыпи.</a:t>
            </a:r>
            <a:endParaRPr kumimoji="0" lang="ru-RU" sz="1600" b="1"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endParaRPr>
          </a:p>
          <a:p>
            <a:pPr algn="just"/>
            <a:r>
              <a:rPr lang="ru-RU" sz="1600" b="1" dirty="0" smtClean="0">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После отсыпки грунта в насыпь вследствие его естественной осадки, а также от воздействия внешних нагрузок, передаваемых насыпи наземными сооружениями, движущимися по ней транспортными средствами и в других случаях, с течением времени грунт частично изменяет свою плотность, вызывая осадку земляного сооружения. Для получения проектных размеров земляного сооружения в процессе строительства </a:t>
            </a:r>
            <a:r>
              <a:rPr kumimoji="0" lang="ru-RU" sz="1600" b="1"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после отсыпки грунта его уплотняют укаткой, трамбованием, вибрацией, виброукаткой или вибротрамбованнем. </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процессе уплотнения частицы грунта смещаются и укладываются более компактно за счет вытеснения жидкой и газообразной фаз.</a:t>
            </a:r>
          </a:p>
          <a:p>
            <a:pPr lvl="0" algn="just" fontAlgn="base">
              <a:spcBef>
                <a:spcPct val="0"/>
              </a:spcBef>
              <a:spcAft>
                <a:spcPct val="0"/>
              </a:spcAft>
            </a:pPr>
            <a:r>
              <a:rPr lang="ru-RU" sz="1600" b="1" dirty="0" smtClean="0">
                <a:latin typeface="Times New Roman" pitchFamily="18" charset="0"/>
                <a:cs typeface="Times New Roman" pitchFamily="18" charset="0"/>
              </a:rPr>
              <a:t>     При укатке необратимая деформация (</a:t>
            </a:r>
            <a:r>
              <a:rPr lang="ru-RU" sz="1600" b="1" dirty="0" smtClean="0">
                <a:solidFill>
                  <a:srgbClr val="0070C0"/>
                </a:solidFill>
                <a:latin typeface="Times New Roman" pitchFamily="18" charset="0"/>
                <a:cs typeface="Times New Roman" pitchFamily="18" charset="0"/>
              </a:rPr>
              <a:t>уплотнение)</a:t>
            </a:r>
            <a:r>
              <a:rPr lang="ru-RU" sz="1600" b="1" dirty="0" smtClean="0">
                <a:latin typeface="Times New Roman" pitchFamily="18" charset="0"/>
                <a:cs typeface="Times New Roman" pitchFamily="18" charset="0"/>
              </a:rPr>
              <a:t> грунта развивается вследствие многократно повторяющегося действия перемещающейся нагрузки на поверхности контакта с грунтом перекатываемого по нему вальца или колеса. </a:t>
            </a:r>
            <a:r>
              <a:rPr lang="ru-RU" sz="1600" b="1" dirty="0" smtClean="0">
                <a:solidFill>
                  <a:srgbClr val="C00000"/>
                </a:solidFill>
                <a:latin typeface="Times New Roman" pitchFamily="18" charset="0"/>
                <a:cs typeface="Times New Roman" pitchFamily="18" charset="0"/>
              </a:rPr>
              <a:t>При трамбовании грунт уплотняется падающей массой. Виброуплотнение заключается в сообщении грунту колебательного движения</a:t>
            </a:r>
            <a:r>
              <a:rPr lang="ru-RU" sz="1600" b="1" dirty="0" smtClean="0">
                <a:latin typeface="Times New Roman" pitchFamily="18" charset="0"/>
                <a:cs typeface="Times New Roman" pitchFamily="18" charset="0"/>
              </a:rPr>
              <a:t>, которое приводит к относительному смещению его частиц и более плотной их упаковке. Эти движения возбуждаются колеблющимися массами, находящимися либо на поверхности уплотняемого грунта (</a:t>
            </a:r>
            <a:r>
              <a:rPr lang="ru-RU" sz="1600" b="1" dirty="0" smtClean="0">
                <a:solidFill>
                  <a:srgbClr val="0070C0"/>
                </a:solidFill>
                <a:latin typeface="Times New Roman" pitchFamily="18" charset="0"/>
                <a:cs typeface="Times New Roman" pitchFamily="18" charset="0"/>
              </a:rPr>
              <a:t>поверхностные вибраторы</a:t>
            </a:r>
            <a:r>
              <a:rPr lang="ru-RU" sz="1600" b="1" dirty="0" smtClean="0">
                <a:latin typeface="Times New Roman" pitchFamily="18" charset="0"/>
                <a:cs typeface="Times New Roman" pitchFamily="18" charset="0"/>
              </a:rPr>
              <a:t>) , либо внутри него (</a:t>
            </a:r>
            <a:r>
              <a:rPr lang="ru-RU" sz="1600" b="1" dirty="0" smtClean="0">
                <a:solidFill>
                  <a:srgbClr val="0070C0"/>
                </a:solidFill>
                <a:latin typeface="Times New Roman" pitchFamily="18" charset="0"/>
                <a:cs typeface="Times New Roman" pitchFamily="18" charset="0"/>
              </a:rPr>
              <a:t>глубинные вибраторы</a:t>
            </a:r>
            <a:r>
              <a:rPr lang="ru-RU" sz="1600" b="1" dirty="0" smtClean="0">
                <a:latin typeface="Times New Roman" pitchFamily="18" charset="0"/>
                <a:cs typeface="Times New Roman" pitchFamily="18" charset="0"/>
              </a:rPr>
              <a:t>). При виброуплотнении рабочий орган вибратора колеблется вместе с грунтом. Если возмущения превзойдут определенный предел, то виброуплотнение преобразуется в вибротрамбование с отрывом рабочего органа вибратора от грунта и частыми ударами по нему.     </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gPhoto_71151" descr="WEBER CR 1 R грунтоуплотняющая машина, трамбующая машина">
            <a:hlinkClick r:id="rId2" tooltip="&quot;WEBER CR 1 R грунтоуплотняющая машина, трамбующая машина&quot;"/>
          </p:cNvPr>
          <p:cNvPicPr/>
          <p:nvPr/>
        </p:nvPicPr>
        <p:blipFill>
          <a:blip r:embed="rId3"/>
          <a:srcRect/>
          <a:stretch>
            <a:fillRect/>
          </a:stretch>
        </p:blipFill>
        <p:spPr bwMode="auto">
          <a:xfrm>
            <a:off x="1357290" y="0"/>
            <a:ext cx="1500198" cy="1571612"/>
          </a:xfrm>
          <a:prstGeom prst="rect">
            <a:avLst/>
          </a:prstGeom>
          <a:noFill/>
          <a:ln w="9525">
            <a:noFill/>
            <a:miter lim="800000"/>
            <a:headEnd/>
            <a:tailEnd/>
          </a:ln>
        </p:spPr>
      </p:pic>
      <p:sp>
        <p:nvSpPr>
          <p:cNvPr id="4" name="Прямоугольник 3"/>
          <p:cNvSpPr/>
          <p:nvPr/>
        </p:nvSpPr>
        <p:spPr>
          <a:xfrm>
            <a:off x="0" y="1571612"/>
            <a:ext cx="6715140" cy="338554"/>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Грунтоуплотняющие трамбующие машины</a:t>
            </a:r>
            <a:endParaRPr lang="ru-RU" sz="1600" b="1" dirty="0">
              <a:solidFill>
                <a:srgbClr val="FF0000"/>
              </a:solidFill>
              <a:latin typeface="Times New Roman" pitchFamily="18" charset="0"/>
              <a:cs typeface="Times New Roman" pitchFamily="18" charset="0"/>
            </a:endParaRPr>
          </a:p>
        </p:txBody>
      </p:sp>
      <p:pic>
        <p:nvPicPr>
          <p:cNvPr id="5" name="Picture 4" descr="Бизнес-план на МИП"/>
          <p:cNvPicPr>
            <a:picLocks noChangeAspect="1" noChangeArrowheads="1"/>
          </p:cNvPicPr>
          <p:nvPr/>
        </p:nvPicPr>
        <p:blipFill>
          <a:blip r:embed="rId4" cstate="print"/>
          <a:srcRect/>
          <a:stretch>
            <a:fillRect/>
          </a:stretch>
        </p:blipFill>
        <p:spPr bwMode="auto">
          <a:xfrm>
            <a:off x="0" y="1928802"/>
            <a:ext cx="2714612" cy="2243811"/>
          </a:xfrm>
          <a:prstGeom prst="rect">
            <a:avLst/>
          </a:prstGeom>
          <a:noFill/>
          <a:ln w="9525">
            <a:noFill/>
            <a:miter lim="800000"/>
            <a:headEnd/>
            <a:tailEnd/>
          </a:ln>
        </p:spPr>
      </p:pic>
      <p:pic>
        <p:nvPicPr>
          <p:cNvPr id="6" name="Picture 5" descr="PP75"/>
          <p:cNvPicPr>
            <a:picLocks noChangeAspect="1" noChangeArrowheads="1"/>
          </p:cNvPicPr>
          <p:nvPr/>
        </p:nvPicPr>
        <p:blipFill>
          <a:blip r:embed="rId5" cstate="print"/>
          <a:srcRect/>
          <a:stretch>
            <a:fillRect/>
          </a:stretch>
        </p:blipFill>
        <p:spPr bwMode="auto">
          <a:xfrm>
            <a:off x="2714612" y="1928802"/>
            <a:ext cx="3050034" cy="2214578"/>
          </a:xfrm>
          <a:prstGeom prst="rect">
            <a:avLst/>
          </a:prstGeom>
          <a:noFill/>
          <a:ln w="9525">
            <a:noFill/>
            <a:miter lim="800000"/>
            <a:headEnd/>
            <a:tailEnd/>
          </a:ln>
        </p:spPr>
      </p:pic>
      <p:pic>
        <p:nvPicPr>
          <p:cNvPr id="8" name="imgPhoto_72109" descr="AMMANN Rammax RW 1504 - HFK 2001 грунтоуплотняющая машина, трамбующая машина">
            <a:hlinkClick r:id="rId6" tooltip="&quot;AMMANN Rammax RW 1504 - HFK 2001 грунтоуплотняющая машина, трамбующая машина&quot;"/>
          </p:cNvPr>
          <p:cNvPicPr/>
          <p:nvPr/>
        </p:nvPicPr>
        <p:blipFill>
          <a:blip r:embed="rId7"/>
          <a:srcRect/>
          <a:stretch>
            <a:fillRect/>
          </a:stretch>
        </p:blipFill>
        <p:spPr bwMode="auto">
          <a:xfrm>
            <a:off x="2857488" y="0"/>
            <a:ext cx="1714512" cy="1571612"/>
          </a:xfrm>
          <a:prstGeom prst="rect">
            <a:avLst/>
          </a:prstGeom>
          <a:noFill/>
          <a:ln w="9525">
            <a:noFill/>
            <a:miter lim="800000"/>
            <a:headEnd/>
            <a:tailEnd/>
          </a:ln>
        </p:spPr>
      </p:pic>
      <p:pic>
        <p:nvPicPr>
          <p:cNvPr id="9" name="imgPhoto_71195" descr="WEBER SRX 75D грунтоуплотняющая машина, трамбующая машина">
            <a:hlinkClick r:id="rId8" tooltip="&quot;WEBER SRX 75D грунтоуплотняющая машина, трамбующая машина&quot;"/>
          </p:cNvPr>
          <p:cNvPicPr/>
          <p:nvPr/>
        </p:nvPicPr>
        <p:blipFill>
          <a:blip r:embed="rId9"/>
          <a:srcRect/>
          <a:stretch>
            <a:fillRect/>
          </a:stretch>
        </p:blipFill>
        <p:spPr bwMode="auto">
          <a:xfrm>
            <a:off x="0" y="0"/>
            <a:ext cx="1357290" cy="1571612"/>
          </a:xfrm>
          <a:prstGeom prst="rect">
            <a:avLst/>
          </a:prstGeom>
          <a:noFill/>
          <a:ln w="9525">
            <a:noFill/>
            <a:miter lim="800000"/>
            <a:headEnd/>
            <a:tailEnd/>
          </a:ln>
        </p:spPr>
      </p:pic>
      <p:pic>
        <p:nvPicPr>
          <p:cNvPr id="10" name="imgPhoto_105371" descr="Zagęszczarka do koparki грунтоуплотняющая машина, трамбующая машина">
            <a:hlinkClick r:id="rId10" tooltip="&quot;Zagęszczarka do koparki грунтоуплотняющая машина, трамбующая машина&quot;"/>
          </p:cNvPr>
          <p:cNvPicPr/>
          <p:nvPr/>
        </p:nvPicPr>
        <p:blipFill>
          <a:blip r:embed="rId11"/>
          <a:srcRect/>
          <a:stretch>
            <a:fillRect/>
          </a:stretch>
        </p:blipFill>
        <p:spPr bwMode="auto">
          <a:xfrm>
            <a:off x="4572000" y="0"/>
            <a:ext cx="2214578" cy="1571612"/>
          </a:xfrm>
          <a:prstGeom prst="rect">
            <a:avLst/>
          </a:prstGeom>
          <a:noFill/>
          <a:ln w="9525">
            <a:noFill/>
            <a:miter lim="800000"/>
            <a:headEnd/>
            <a:tailEnd/>
          </a:ln>
        </p:spPr>
      </p:pic>
      <p:sp>
        <p:nvSpPr>
          <p:cNvPr id="12" name="Rectangle 3"/>
          <p:cNvSpPr>
            <a:spLocks noChangeArrowheads="1"/>
          </p:cNvSpPr>
          <p:nvPr/>
        </p:nvSpPr>
        <p:spPr bwMode="auto">
          <a:xfrm>
            <a:off x="0" y="4143380"/>
            <a:ext cx="5786446" cy="4770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Гладковальцовые</a:t>
            </a:r>
            <a:r>
              <a:rPr kumimoji="0" lang="ru-RU" sz="1600" b="1" i="0" u="none" strike="noStrike" cap="none" normalizeH="0" dirty="0" smtClean="0">
                <a:ln>
                  <a:noFill/>
                </a:ln>
                <a:solidFill>
                  <a:srgbClr val="FF0000"/>
                </a:solidFill>
                <a:effectLst/>
                <a:latin typeface="Times New Roman" pitchFamily="18" charset="0"/>
                <a:cs typeface="Times New Roman" pitchFamily="18" charset="0"/>
              </a:rPr>
              <a:t> </a:t>
            </a:r>
            <a:r>
              <a:rPr kumimoji="0" lang="ru-RU" sz="1600" b="1" i="0" u="none" strike="noStrike" cap="none" normalizeH="0" baseline="0" dirty="0" smtClean="0">
                <a:ln>
                  <a:noFill/>
                </a:ln>
                <a:solidFill>
                  <a:srgbClr val="FF0000"/>
                </a:solidFill>
                <a:effectLst/>
                <a:latin typeface="Times New Roman" pitchFamily="18" charset="0"/>
                <a:cs typeface="Times New Roman" pitchFamily="18" charset="0"/>
              </a:rPr>
              <a:t>катки:</a:t>
            </a:r>
            <a:r>
              <a:rPr kumimoji="0" lang="ru-RU" sz="1600" b="1" i="0" u="none" strike="noStrike" cap="none" normalizeH="0" dirty="0" smtClean="0">
                <a:ln>
                  <a:noFill/>
                </a:ln>
                <a:solidFill>
                  <a:srgbClr val="FF0000"/>
                </a:solidFill>
                <a:effectLst/>
                <a:latin typeface="Times New Roman" pitchFamily="18" charset="0"/>
                <a:cs typeface="Times New Roman" pitchFamily="18" charset="0"/>
              </a:rPr>
              <a:t> прицепной и самоходный</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charset="0"/>
              </a:rPr>
              <a:t>  </a:t>
            </a:r>
            <a:endParaRPr kumimoji="0" lang="ru-RU" sz="20000" b="0" i="0" u="none" strike="noStrike" cap="none" normalizeH="0" baseline="0" dirty="0" smtClean="0">
              <a:ln>
                <a:noFill/>
              </a:ln>
              <a:solidFill>
                <a:schemeClr val="tx1"/>
              </a:solidFill>
              <a:effectLst/>
              <a:latin typeface="Arial" charset="0"/>
            </a:endParaRPr>
          </a:p>
        </p:txBody>
      </p:sp>
      <p:pic>
        <p:nvPicPr>
          <p:cNvPr id="13" name="Picture 6"/>
          <p:cNvPicPr>
            <a:picLocks noChangeAspect="1" noChangeArrowheads="1"/>
          </p:cNvPicPr>
          <p:nvPr/>
        </p:nvPicPr>
        <p:blipFill>
          <a:blip r:embed="rId12"/>
          <a:srcRect/>
          <a:stretch>
            <a:fillRect/>
          </a:stretch>
        </p:blipFill>
        <p:spPr bwMode="auto">
          <a:xfrm>
            <a:off x="6786578" y="0"/>
            <a:ext cx="2357422" cy="1571612"/>
          </a:xfrm>
          <a:prstGeom prst="rect">
            <a:avLst/>
          </a:prstGeom>
          <a:noFill/>
          <a:ln w="9525">
            <a:noFill/>
            <a:miter lim="800000"/>
            <a:headEnd/>
            <a:tailEnd/>
          </a:ln>
          <a:effectLst/>
        </p:spPr>
      </p:pic>
      <p:sp>
        <p:nvSpPr>
          <p:cNvPr id="14" name="Прямоугольник 13"/>
          <p:cNvSpPr/>
          <p:nvPr/>
        </p:nvSpPr>
        <p:spPr>
          <a:xfrm>
            <a:off x="6786578" y="1571612"/>
            <a:ext cx="2357422" cy="338554"/>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Виброплита </a:t>
            </a:r>
            <a:endParaRPr lang="ru-RU" sz="1600" dirty="0">
              <a:solidFill>
                <a:srgbClr val="FF0000"/>
              </a:solidFill>
              <a:latin typeface="Times New Roman" pitchFamily="18" charset="0"/>
              <a:cs typeface="Times New Roman" pitchFamily="18" charset="0"/>
            </a:endParaRPr>
          </a:p>
        </p:txBody>
      </p:sp>
      <p:pic>
        <p:nvPicPr>
          <p:cNvPr id="15" name="Picture 2"/>
          <p:cNvPicPr>
            <a:picLocks noChangeAspect="1" noChangeArrowheads="1"/>
          </p:cNvPicPr>
          <p:nvPr/>
        </p:nvPicPr>
        <p:blipFill>
          <a:blip r:embed="rId13"/>
          <a:srcRect/>
          <a:stretch>
            <a:fillRect/>
          </a:stretch>
        </p:blipFill>
        <p:spPr bwMode="auto">
          <a:xfrm>
            <a:off x="5857884" y="1785926"/>
            <a:ext cx="3000396" cy="2201183"/>
          </a:xfrm>
          <a:prstGeom prst="rect">
            <a:avLst/>
          </a:prstGeom>
          <a:noFill/>
          <a:ln w="9525">
            <a:noFill/>
            <a:miter lim="800000"/>
            <a:headEnd/>
            <a:tailEnd/>
          </a:ln>
          <a:effectLst/>
        </p:spPr>
      </p:pic>
      <p:sp>
        <p:nvSpPr>
          <p:cNvPr id="16" name="Прямоугольник 15"/>
          <p:cNvSpPr/>
          <p:nvPr/>
        </p:nvSpPr>
        <p:spPr>
          <a:xfrm>
            <a:off x="5786446" y="3643314"/>
            <a:ext cx="3214678" cy="830997"/>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Уплотнитель для грунтов, полигонов промышленных и бытовых отходов.</a:t>
            </a:r>
            <a:endParaRPr lang="ru-RU" sz="1600" b="1" dirty="0">
              <a:solidFill>
                <a:srgbClr val="FF0000"/>
              </a:solidFill>
              <a:latin typeface="Times New Roman" pitchFamily="18" charset="0"/>
              <a:cs typeface="Times New Roman" pitchFamily="18" charset="0"/>
            </a:endParaRPr>
          </a:p>
        </p:txBody>
      </p:sp>
      <p:pic>
        <p:nvPicPr>
          <p:cNvPr id="17" name="Picture 3"/>
          <p:cNvPicPr>
            <a:picLocks noChangeAspect="1" noChangeArrowheads="1"/>
          </p:cNvPicPr>
          <p:nvPr/>
        </p:nvPicPr>
        <p:blipFill>
          <a:blip r:embed="rId14"/>
          <a:srcRect/>
          <a:stretch>
            <a:fillRect/>
          </a:stretch>
        </p:blipFill>
        <p:spPr bwMode="auto">
          <a:xfrm>
            <a:off x="0" y="4429132"/>
            <a:ext cx="2571748" cy="2211703"/>
          </a:xfrm>
          <a:prstGeom prst="rect">
            <a:avLst/>
          </a:prstGeom>
          <a:noFill/>
          <a:ln w="9525">
            <a:noFill/>
            <a:miter lim="800000"/>
            <a:headEnd/>
            <a:tailEnd/>
          </a:ln>
          <a:effectLst/>
        </p:spPr>
      </p:pic>
      <p:sp>
        <p:nvSpPr>
          <p:cNvPr id="18" name="Прямоугольник 17"/>
          <p:cNvSpPr/>
          <p:nvPr/>
        </p:nvSpPr>
        <p:spPr>
          <a:xfrm>
            <a:off x="2500298" y="4786322"/>
            <a:ext cx="2214578" cy="1815882"/>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Пневмоколесный каток для уплотнения оснований и дорожных покрытий из битумно-минеральных смесей.</a:t>
            </a:r>
            <a:endParaRPr lang="ru-RU" sz="1600" b="1" dirty="0">
              <a:solidFill>
                <a:srgbClr val="FF0000"/>
              </a:solidFill>
              <a:latin typeface="Times New Roman" pitchFamily="18" charset="0"/>
              <a:cs typeface="Times New Roman" pitchFamily="18" charset="0"/>
            </a:endParaRPr>
          </a:p>
        </p:txBody>
      </p:sp>
      <p:pic>
        <p:nvPicPr>
          <p:cNvPr id="19" name="Picture 4"/>
          <p:cNvPicPr>
            <a:picLocks noChangeAspect="1" noChangeArrowheads="1"/>
          </p:cNvPicPr>
          <p:nvPr/>
        </p:nvPicPr>
        <p:blipFill>
          <a:blip r:embed="rId15"/>
          <a:srcRect/>
          <a:stretch>
            <a:fillRect/>
          </a:stretch>
        </p:blipFill>
        <p:spPr bwMode="auto">
          <a:xfrm>
            <a:off x="4643439" y="4572008"/>
            <a:ext cx="2643206" cy="2124241"/>
          </a:xfrm>
          <a:prstGeom prst="rect">
            <a:avLst/>
          </a:prstGeom>
          <a:noFill/>
          <a:ln w="9525">
            <a:noFill/>
            <a:miter lim="800000"/>
            <a:headEnd/>
            <a:tailEnd/>
          </a:ln>
          <a:effectLst/>
        </p:spPr>
      </p:pic>
      <p:sp>
        <p:nvSpPr>
          <p:cNvPr id="20" name="Прямоугольник 19"/>
          <p:cNvSpPr/>
          <p:nvPr/>
        </p:nvSpPr>
        <p:spPr>
          <a:xfrm>
            <a:off x="7286644" y="5286388"/>
            <a:ext cx="1857356" cy="830997"/>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Самоходный каток    с пневмоколесами</a:t>
            </a:r>
            <a:endParaRPr lang="ru-RU" sz="1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0"/>
            <a:ext cx="9144000"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ts val="600"/>
              </a:spcBef>
              <a:spcAft>
                <a:spcPts val="600"/>
              </a:spcAft>
            </a:pPr>
            <a:r>
              <a:rPr lang="ru-RU" sz="1600" b="1" dirty="0" smtClean="0">
                <a:latin typeface="Times New Roman" pitchFamily="18" charset="0"/>
                <a:cs typeface="Times New Roman" pitchFamily="18" charset="0"/>
              </a:rPr>
              <a:t>     При назначении режимов работы грунтоуплотняющего оборудования следует учитывать, что большей глубине уплотняемого слоя соответствуют большие давления на поверхности контакта с грунтом рабочего органа, которые, однако, не должны быть выше предела прочности грунта.</a:t>
            </a:r>
          </a:p>
          <a:p>
            <a:pPr lvl="0" algn="just" fontAlgn="base">
              <a:spcBef>
                <a:spcPts val="600"/>
              </a:spcBef>
              <a:spcAft>
                <a:spcPts val="600"/>
              </a:spcAft>
            </a:pPr>
            <a:r>
              <a:rPr lang="ru-RU" sz="1600" dirty="0" smtClean="0"/>
              <a:t>     </a:t>
            </a:r>
            <a:r>
              <a:rPr lang="ru-RU" sz="1600" b="1" dirty="0" smtClean="0">
                <a:latin typeface="Times New Roman" pitchFamily="18" charset="0"/>
                <a:cs typeface="Times New Roman" pitchFamily="18" charset="0"/>
              </a:rPr>
              <a:t>При </a:t>
            </a:r>
            <a:r>
              <a:rPr lang="ru-RU" sz="1600" b="1" dirty="0" smtClean="0">
                <a:solidFill>
                  <a:srgbClr val="C00000"/>
                </a:solidFill>
                <a:latin typeface="Times New Roman" pitchFamily="18" charset="0"/>
                <a:cs typeface="Times New Roman" pitchFamily="18" charset="0"/>
              </a:rPr>
              <a:t>уплотнении грунта укаткой</a:t>
            </a:r>
            <a:r>
              <a:rPr lang="ru-RU" sz="1600" b="1" dirty="0" smtClean="0">
                <a:latin typeface="Times New Roman" pitchFamily="18" charset="0"/>
                <a:cs typeface="Times New Roman" pitchFamily="18" charset="0"/>
              </a:rPr>
              <a:t> скорости передвижения катков не оказывают влияния на изменение плотности грунтов. Но при повышенных скоростях из-за больших сдвигающих усилий на контактной поверхности формируется менее прочная структура грунта.</a:t>
            </a:r>
          </a:p>
          <a:p>
            <a:pPr marL="0" marR="0" lvl="0" indent="0" algn="just" defTabSz="914400" rtl="0" eaLnBrk="1" fontAlgn="base" latinLnBrk="0" hangingPunct="1">
              <a:lnSpc>
                <a:spcPct val="100000"/>
              </a:lnSpc>
              <a:spcBef>
                <a:spcPts val="600"/>
              </a:spcBef>
              <a:spcAft>
                <a:spcPts val="60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Катки.</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Катки предназначены для уплотнения грунтов и других сыпучих материалов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гравия, щебня</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при возведении отсыпаемых послойно дорожных насыпей, плотин и дамб, оросительных сооружений и водохранилищ, при засыпке канав и т. п. По способу силового воздействия на уплотняемый грунт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различают катки статического действия и виброкатки</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 типу рабочего органа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катки изготовляют с гладкими, кулачковыми, ребристыми и решетчатыми вальцами и с пневмоколесами.</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 способу соединения с тягачом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катки могут быть прицепными, полуприцепными и самоходными. </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Последние применяют в основном для уплотнения дорожных оснований и покрытий. Катки эффективно применять на линейных объектах большой протяженности или площадях с большими размерами.</a:t>
            </a:r>
          </a:p>
          <a:p>
            <a:pPr algn="just">
              <a:spcBef>
                <a:spcPts val="600"/>
              </a:spcBef>
              <a:spcAft>
                <a:spcPts val="600"/>
              </a:spcAft>
            </a:pPr>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Катки с гладкими вальцами </a:t>
            </a:r>
            <a:r>
              <a:rPr lang="ru-RU" sz="1600" b="1" dirty="0" smtClean="0">
                <a:latin typeface="Times New Roman" pitchFamily="18" charset="0"/>
                <a:cs typeface="Times New Roman" pitchFamily="18" charset="0"/>
              </a:rPr>
              <a:t>наиболее просты по конструкции. Катки этого типа перемещаются за тягачом (трактиром). Последовательные проходы выполняются либо с разворотами на концах гонов для возвратного движения, либо челночным способом, для чего тягач перецепляют на противоположную сторону катка.</a:t>
            </a:r>
          </a:p>
          <a:p>
            <a:pPr algn="just">
              <a:spcBef>
                <a:spcPts val="600"/>
              </a:spcBef>
              <a:spcAft>
                <a:spcPts val="600"/>
              </a:spcAft>
            </a:pPr>
            <a:r>
              <a:rPr lang="ru-RU" sz="1600" b="1" dirty="0" smtClean="0">
                <a:latin typeface="Times New Roman" pitchFamily="18" charset="0"/>
                <a:cs typeface="Times New Roman" pitchFamily="18" charset="0"/>
              </a:rPr>
              <a:t>     Гладкие катки уплотняют грунт слоями </a:t>
            </a:r>
            <a:r>
              <a:rPr lang="ru-RU" sz="1600" b="1" dirty="0" smtClean="0">
                <a:solidFill>
                  <a:srgbClr val="0070C0"/>
                </a:solidFill>
                <a:latin typeface="Times New Roman" pitchFamily="18" charset="0"/>
                <a:cs typeface="Times New Roman" pitchFamily="18" charset="0"/>
              </a:rPr>
              <a:t>0,15...0,2 м </a:t>
            </a:r>
            <a:r>
              <a:rPr lang="ru-RU" sz="1600" b="1" dirty="0" smtClean="0">
                <a:latin typeface="Times New Roman" pitchFamily="18" charset="0"/>
                <a:cs typeface="Times New Roman" pitchFamily="18" charset="0"/>
              </a:rPr>
              <a:t>без разрыхления его поверхности или с незначительным разрыхлением на глубину </a:t>
            </a:r>
            <a:r>
              <a:rPr lang="ru-RU" sz="1600" b="1" dirty="0" smtClean="0">
                <a:solidFill>
                  <a:srgbClr val="0070C0"/>
                </a:solidFill>
                <a:latin typeface="Times New Roman" pitchFamily="18" charset="0"/>
                <a:cs typeface="Times New Roman" pitchFamily="18" charset="0"/>
              </a:rPr>
              <a:t>1...3 см (в несвязных грунтах). </a:t>
            </a:r>
            <a:r>
              <a:rPr lang="ru-RU" sz="1600" b="1" dirty="0" smtClean="0">
                <a:latin typeface="Times New Roman" pitchFamily="18" charset="0"/>
                <a:cs typeface="Times New Roman" pitchFamily="18" charset="0"/>
              </a:rPr>
              <a:t>Их применяют преимущественно для прикатки в один-два прохода поверхности грунта, уплотненного другими катками.</a:t>
            </a:r>
          </a:p>
          <a:p>
            <a:pPr algn="just">
              <a:spcBef>
                <a:spcPts val="600"/>
              </a:spcBef>
              <a:spcAft>
                <a:spcPts val="600"/>
              </a:spcAft>
            </a:pPr>
            <a:r>
              <a:rPr lang="ru-RU" sz="1600" b="1" dirty="0" smtClean="0">
                <a:solidFill>
                  <a:srgbClr val="C00000"/>
                </a:solidFill>
                <a:latin typeface="Times New Roman" pitchFamily="18" charset="0"/>
                <a:cs typeface="Times New Roman" pitchFamily="18" charset="0"/>
              </a:rPr>
              <a:t>     </a:t>
            </a:r>
            <a:endParaRPr lang="ru-RU" sz="16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369332"/>
          </a:xfrm>
          <a:prstGeom prst="rect">
            <a:avLst/>
          </a:prstGeom>
        </p:spPr>
        <p:txBody>
          <a:bodyPr wrap="square">
            <a:spAutoFit/>
          </a:bodyPr>
          <a:lstStyle/>
          <a:p>
            <a:r>
              <a:rPr lang="ru-RU" b="1" dirty="0" smtClean="0">
                <a:latin typeface="Times New Roman" pitchFamily="18" charset="0"/>
                <a:cs typeface="Times New Roman" pitchFamily="18" charset="0"/>
              </a:rPr>
              <a:t> </a:t>
            </a:r>
            <a:endParaRPr lang="ru-RU" dirty="0"/>
          </a:p>
        </p:txBody>
      </p:sp>
      <p:sp>
        <p:nvSpPr>
          <p:cNvPr id="3" name="Прямоугольник 2"/>
          <p:cNvSpPr/>
          <p:nvPr/>
        </p:nvSpPr>
        <p:spPr>
          <a:xfrm>
            <a:off x="0" y="0"/>
            <a:ext cx="9144000" cy="6986528"/>
          </a:xfrm>
          <a:prstGeom prst="rect">
            <a:avLst/>
          </a:prstGeom>
        </p:spPr>
        <p:txBody>
          <a:bodyPr wrap="square">
            <a:spAutoFit/>
          </a:bodyPr>
          <a:lstStyle/>
          <a:p>
            <a:pPr algn="just"/>
            <a:r>
              <a:rPr lang="ru-RU" sz="1600" b="1" dirty="0" smtClean="0">
                <a:solidFill>
                  <a:srgbClr val="C00000"/>
                </a:solidFill>
                <a:latin typeface="Times New Roman" pitchFamily="18" charset="0"/>
                <a:cs typeface="Times New Roman" pitchFamily="18" charset="0"/>
              </a:rPr>
              <a:t>     Кулачковые катки </a:t>
            </a:r>
            <a:r>
              <a:rPr lang="ru-RU" sz="1600" b="1" dirty="0" smtClean="0">
                <a:latin typeface="Times New Roman" pitchFamily="18" charset="0"/>
                <a:cs typeface="Times New Roman" pitchFamily="18" charset="0"/>
              </a:rPr>
              <a:t>отличаются от катков с гладкими вальцами наличием на рабочей поверхности вальцов кулачков, расставленных в шахматном порядке. Грунт уплотняют внедряемыми в него кулачками, а на первых проходах также поверхностью вальца. Кулачковые катки эффективны для работы в рыхлых связных грунтах. Для уплотнения несвязных грунтов их не применяют из-за интенсивного перемещения частиц грунта вверх и в стороны, вследствие чего практически невозможно достигнуть требуемой плотности. </a:t>
            </a:r>
            <a:r>
              <a:rPr lang="ru-RU" sz="1600" b="1" dirty="0" smtClean="0"/>
              <a:t>Для укатки грунта на обширных площадях используют сцепы из двух — пяти катков и более, объединенных общими траверсами.</a:t>
            </a:r>
          </a:p>
          <a:p>
            <a:pPr algn="just"/>
            <a:r>
              <a:rPr lang="ru-RU" sz="1600" b="1" dirty="0" smtClean="0"/>
              <a:t>     </a:t>
            </a:r>
            <a:r>
              <a:rPr lang="ru-RU" sz="1600" b="1" i="1" dirty="0" smtClean="0">
                <a:solidFill>
                  <a:srgbClr val="0070C0"/>
                </a:solidFill>
              </a:rPr>
              <a:t>Весьма эффективно для уплотнения малосвязных грунтов применять вибрационные катки с гладкими, кулачковыми или решетчатыми вальцами, внутри которых вмонтирован вибратор направленных колебании, приводимый клиноременною передачей от автономного двигателя, установленного на раме катка. </a:t>
            </a:r>
            <a:r>
              <a:rPr lang="ru-RU" sz="1600" b="1" dirty="0" smtClean="0"/>
              <a:t>Эффективность уплотнения достигается за счет совместного действия на грунт гравитационных и возмущающих сил, генерируемых вибратором, что позволяет получить требуемую плотность грунта при меньшей массе катка. Так, при уплотнении песков за счет вибрационного воздействия масса катка может быть снижена примерно в пять раз, при супесях — в два раза, а при уплотнении средних и тяжелых суглинков лишь на </a:t>
            </a:r>
            <a:r>
              <a:rPr lang="ru-RU" sz="1600" b="1" dirty="0" smtClean="0">
                <a:solidFill>
                  <a:srgbClr val="0070C0"/>
                </a:solidFill>
              </a:rPr>
              <a:t>10...30 %, </a:t>
            </a:r>
            <a:r>
              <a:rPr lang="ru-RU" sz="1600" b="1" dirty="0" smtClean="0"/>
              <a:t>Эффективность вибрационного воздействия снижается с увеличением содержания в грунте глинистых частиц. Поэтому для уплотнения связных и высокосвязанных грунтов требуется применять весьма тяжелые катки. Виброкатки могут работать в вибрационном и виброударном режимах. Последний наступает при амплитудах возмущающей силы больше удвоенной силы тяжести катков.</a:t>
            </a:r>
          </a:p>
          <a:p>
            <a:pPr algn="just"/>
            <a:r>
              <a:rPr lang="ru-RU" sz="1600" dirty="0" smtClean="0"/>
              <a:t>     </a:t>
            </a:r>
            <a:r>
              <a:rPr lang="ru-RU" sz="1600" b="1" dirty="0" smtClean="0">
                <a:solidFill>
                  <a:srgbClr val="C00000"/>
                </a:solidFill>
                <a:latin typeface="Times New Roman" pitchFamily="18" charset="0"/>
                <a:cs typeface="Times New Roman" pitchFamily="18" charset="0"/>
              </a:rPr>
              <a:t>Трамбующие машины и оборудование. </a:t>
            </a:r>
            <a:r>
              <a:rPr lang="ru-RU" sz="1600" b="1" dirty="0" smtClean="0">
                <a:latin typeface="Times New Roman" pitchFamily="18" charset="0"/>
                <a:cs typeface="Times New Roman" pitchFamily="18" charset="0"/>
              </a:rPr>
              <a:t>Трамбованием уплотняют как связные, так и несвязные грунты слоями большой толщины (1,0...1,5 м). Рабочие органы трамбующих машин в виде чугунных или железобетонных плит круглой или квадратной формы навешивают на экскаватор-драглайн к подъемному канату которого подвешивают плиту массой </a:t>
            </a:r>
            <a:r>
              <a:rPr lang="ru-RU" sz="1600" b="1" dirty="0" smtClean="0">
                <a:solidFill>
                  <a:srgbClr val="0070C0"/>
                </a:solidFill>
                <a:latin typeface="Times New Roman" pitchFamily="18" charset="0"/>
                <a:cs typeface="Times New Roman" pitchFamily="18" charset="0"/>
              </a:rPr>
              <a:t>0,8... 1,5 тоны </a:t>
            </a:r>
            <a:r>
              <a:rPr lang="ru-RU" sz="1600" b="1" dirty="0" smtClean="0">
                <a:latin typeface="Times New Roman" pitchFamily="18" charset="0"/>
                <a:cs typeface="Times New Roman" pitchFamily="18" charset="0"/>
              </a:rPr>
              <a:t>с площадью опорной поверхности около </a:t>
            </a:r>
            <a:r>
              <a:rPr lang="ru-RU" sz="1600" b="1" dirty="0" smtClean="0">
                <a:solidFill>
                  <a:srgbClr val="0070C0"/>
                </a:solidFill>
                <a:latin typeface="Times New Roman" pitchFamily="18" charset="0"/>
                <a:cs typeface="Times New Roman" pitchFamily="18" charset="0"/>
              </a:rPr>
              <a:t>1,0 кв. м</a:t>
            </a:r>
            <a:r>
              <a:rPr lang="ru-RU" sz="1600" b="1" dirty="0" smtClean="0">
                <a:latin typeface="Times New Roman" pitchFamily="18" charset="0"/>
                <a:cs typeface="Times New Roman" pitchFamily="18" charset="0"/>
              </a:rPr>
              <a:t>. </a:t>
            </a:r>
          </a:p>
          <a:p>
            <a:pPr algn="just"/>
            <a:r>
              <a:rPr lang="ru-RU" sz="1600" b="1" dirty="0" smtClean="0">
                <a:latin typeface="Times New Roman" pitchFamily="18" charset="0"/>
                <a:cs typeface="Times New Roman" pitchFamily="18" charset="0"/>
              </a:rPr>
              <a:t>     Применение экскаваторов для уплотнения грунтов экономически невыгодно из-за высокой стоимости машин, а также из-за повышенного износа подъемного и передающих механизмов в описанном режиме нагружения. Указанный способ уплотнения грунтов имеет ограниченное применение — в местах, труднодоступных для других грунтоуплотняющих машин.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7478970"/>
          </a:xfrm>
          <a:prstGeom prst="rect">
            <a:avLst/>
          </a:prstGeom>
        </p:spPr>
        <p:txBody>
          <a:bodyPr wrap="square">
            <a:spAutoFit/>
          </a:bodyPr>
          <a:lstStyle/>
          <a:p>
            <a:pPr algn="just"/>
            <a:r>
              <a:rPr lang="ru-RU" sz="1600" b="1" dirty="0" smtClean="0">
                <a:solidFill>
                  <a:srgbClr val="C00000"/>
                </a:solidFill>
                <a:latin typeface="Times New Roman" pitchFamily="18" charset="0"/>
                <a:cs typeface="Times New Roman" pitchFamily="18" charset="0"/>
              </a:rPr>
              <a:t>Виброуплотняющее оборудование</a:t>
            </a:r>
            <a:r>
              <a:rPr lang="ru-RU" sz="1600" b="1" dirty="0" smtClean="0">
                <a:latin typeface="Times New Roman" pitchFamily="18" charset="0"/>
                <a:cs typeface="Times New Roman" pitchFamily="18" charset="0"/>
              </a:rPr>
              <a:t>. Для уплотнения грунта при ограниченной в плане его поверхности применяют вибрационные поверхностные уплотнители (</a:t>
            </a:r>
            <a:r>
              <a:rPr lang="ru-RU" sz="1600" b="1" dirty="0" smtClean="0">
                <a:solidFill>
                  <a:srgbClr val="0070C0"/>
                </a:solidFill>
                <a:latin typeface="Times New Roman" pitchFamily="18" charset="0"/>
                <a:cs typeface="Times New Roman" pitchFamily="18" charset="0"/>
              </a:rPr>
              <a:t>виброплиты</a:t>
            </a:r>
            <a:r>
              <a:rPr lang="ru-RU" sz="1600" b="1" dirty="0" smtClean="0">
                <a:latin typeface="Times New Roman" pitchFamily="18" charset="0"/>
                <a:cs typeface="Times New Roman" pitchFamily="18" charset="0"/>
              </a:rPr>
              <a:t>). Грунт уплотняется плитой-поддоном, которой сообщаются колебания, генерируемые двухдебалансным вибратором, установленным на плите шарнирно. Управляет виброплитой оператор с помощью рычагов, установленных на дышле, которое соединяется с плитой через амортизаторы. Поворотом дышла также изменяется направление самопередвижения    виброплиты.    Виброплиты транспортируют на специальных тележках, буксируемых трактором или автомобилем. </a:t>
            </a:r>
          </a:p>
          <a:p>
            <a:endParaRPr lang="ru-RU" sz="1600" b="1" dirty="0" smtClean="0">
              <a:latin typeface="Times New Roman" pitchFamily="18" charset="0"/>
              <a:cs typeface="Times New Roman" pitchFamily="18" charset="0"/>
            </a:endParaRPr>
          </a:p>
          <a:p>
            <a:pPr algn="ctr"/>
            <a:r>
              <a:rPr lang="ru-RU" sz="1600" b="1" dirty="0" smtClean="0">
                <a:solidFill>
                  <a:srgbClr val="FF0000"/>
                </a:solidFill>
                <a:latin typeface="Times New Roman" pitchFamily="18" charset="0"/>
                <a:cs typeface="Times New Roman" pitchFamily="18" charset="0"/>
              </a:rPr>
              <a:t>2.ВЫТРАМБОВЫВАНИЕ ГРУНТА</a:t>
            </a:r>
          </a:p>
          <a:p>
            <a:pPr algn="ctr"/>
            <a:endParaRPr lang="ru-RU" sz="1600" b="1" dirty="0" smtClean="0">
              <a:solidFill>
                <a:srgbClr val="FF0000"/>
              </a:solidFill>
              <a:latin typeface="Times New Roman" pitchFamily="18" charset="0"/>
              <a:cs typeface="Times New Roman" pitchFamily="18" charset="0"/>
            </a:endParaRPr>
          </a:p>
          <a:p>
            <a:pPr algn="just"/>
            <a:r>
              <a:rPr lang="ru-RU" sz="1600" b="1" dirty="0" smtClean="0">
                <a:latin typeface="Times New Roman" pitchFamily="18" charset="0"/>
                <a:cs typeface="Times New Roman" pitchFamily="18" charset="0"/>
              </a:rPr>
              <a:t>     В последние годы в практику строительства входит новый метод устройства выемок под фундаменты - </a:t>
            </a:r>
            <a:r>
              <a:rPr lang="ru-RU" sz="1600" b="1" dirty="0" smtClean="0">
                <a:solidFill>
                  <a:srgbClr val="C00000"/>
                </a:solidFill>
                <a:latin typeface="Times New Roman" pitchFamily="18" charset="0"/>
                <a:cs typeface="Times New Roman" pitchFamily="18" charset="0"/>
              </a:rPr>
              <a:t>вытрамбовывание грунта</a:t>
            </a:r>
            <a:r>
              <a:rPr lang="ru-RU" sz="1600" b="1" dirty="0" smtClean="0">
                <a:latin typeface="Times New Roman" pitchFamily="18" charset="0"/>
                <a:cs typeface="Times New Roman" pitchFamily="18" charset="0"/>
              </a:rPr>
              <a:t>.</a:t>
            </a:r>
          </a:p>
          <a:p>
            <a:pPr algn="just"/>
            <a:r>
              <a:rPr lang="ru-RU" sz="1600" b="1" dirty="0" smtClean="0">
                <a:solidFill>
                  <a:srgbClr val="C00000"/>
                </a:solidFill>
                <a:latin typeface="Times New Roman" pitchFamily="18" charset="0"/>
                <a:cs typeface="Times New Roman" pitchFamily="18" charset="0"/>
              </a:rPr>
              <a:t>     Вытрамбовывание </a:t>
            </a:r>
            <a:r>
              <a:rPr lang="ru-RU" sz="1600" b="1" dirty="0" smtClean="0">
                <a:latin typeface="Times New Roman" pitchFamily="18" charset="0"/>
                <a:cs typeface="Times New Roman" pitchFamily="18" charset="0"/>
              </a:rPr>
              <a:t>осуществляют посредством приложения на грунт ударной нагрузки путем сбрасывания с высоты </a:t>
            </a:r>
            <a:r>
              <a:rPr lang="ru-RU" sz="1600" b="1" dirty="0" smtClean="0">
                <a:solidFill>
                  <a:srgbClr val="0070C0"/>
                </a:solidFill>
                <a:latin typeface="Times New Roman" pitchFamily="18" charset="0"/>
                <a:cs typeface="Times New Roman" pitchFamily="18" charset="0"/>
              </a:rPr>
              <a:t>3...8 м </a:t>
            </a:r>
            <a:r>
              <a:rPr lang="ru-RU" sz="1600" b="1" dirty="0" smtClean="0">
                <a:latin typeface="Times New Roman" pitchFamily="18" charset="0"/>
                <a:cs typeface="Times New Roman" pitchFamily="18" charset="0"/>
              </a:rPr>
              <a:t>тяжелой трамбовки в одно и то же место до образования котлована необходимой глубины. </a:t>
            </a:r>
          </a:p>
          <a:p>
            <a:pPr algn="just"/>
            <a:r>
              <a:rPr lang="ru-RU" sz="1600" b="1" dirty="0" smtClean="0">
                <a:latin typeface="Times New Roman" pitchFamily="18" charset="0"/>
                <a:cs typeface="Times New Roman" pitchFamily="18" charset="0"/>
              </a:rPr>
              <a:t>     В результате, вытрамбовывания под котлованом и вокруг него образуется уплотненная зона, в пределах которой ликвидируются просадочные свойства грунта, повышаются его плотность и прочностные характеристики, вследствие чего становится возможной передача на уплотненный грунт значительных вертикальных и горизонтальных нагрузок от фундаментов. </a:t>
            </a:r>
          </a:p>
          <a:p>
            <a:pPr algn="just"/>
            <a:r>
              <a:rPr lang="ru-RU" sz="1600" b="1" dirty="0" smtClean="0">
                <a:latin typeface="Times New Roman" pitchFamily="18" charset="0"/>
                <a:cs typeface="Times New Roman" pitchFamily="18" charset="0"/>
              </a:rPr>
              <a:t>     Для повышения несущей способности грунта в дно полученной выемки может втрамбовываться отдельными порциями жесткий грунтовой материал (</a:t>
            </a:r>
            <a:r>
              <a:rPr lang="ru-RU" sz="1600" b="1" dirty="0" smtClean="0">
                <a:solidFill>
                  <a:srgbClr val="0070C0"/>
                </a:solidFill>
                <a:latin typeface="Times New Roman" pitchFamily="18" charset="0"/>
                <a:cs typeface="Times New Roman" pitchFamily="18" charset="0"/>
              </a:rPr>
              <a:t>щебень, песчано-гравийная смесь, крупный песок и др.).</a:t>
            </a:r>
          </a:p>
          <a:p>
            <a:pPr algn="just"/>
            <a:r>
              <a:rPr lang="ru-RU" sz="1600" b="1" dirty="0" smtClean="0">
                <a:latin typeface="Times New Roman" pitchFamily="18" charset="0"/>
                <a:cs typeface="Times New Roman" pitchFamily="18" charset="0"/>
              </a:rPr>
              <a:t>     В зависимости от формы трамбовки (</a:t>
            </a:r>
            <a:r>
              <a:rPr lang="ru-RU" sz="1600" b="1" dirty="0" smtClean="0">
                <a:solidFill>
                  <a:srgbClr val="0070C0"/>
                </a:solidFill>
                <a:latin typeface="Times New Roman" pitchFamily="18" charset="0"/>
                <a:cs typeface="Times New Roman" pitchFamily="18" charset="0"/>
              </a:rPr>
              <a:t>штампа</a:t>
            </a:r>
            <a:r>
              <a:rPr lang="ru-RU" sz="1600" b="1" dirty="0" smtClean="0">
                <a:latin typeface="Times New Roman" pitchFamily="18" charset="0"/>
                <a:cs typeface="Times New Roman" pitchFamily="18" charset="0"/>
              </a:rPr>
              <a:t>) получают выемки различной конфигурации. В плане трамбовки могут иметь </a:t>
            </a:r>
            <a:r>
              <a:rPr lang="ru-RU" sz="1600" b="1" dirty="0" smtClean="0">
                <a:solidFill>
                  <a:srgbClr val="0070C0"/>
                </a:solidFill>
                <a:latin typeface="Times New Roman" pitchFamily="18" charset="0"/>
                <a:cs typeface="Times New Roman" pitchFamily="18" charset="0"/>
              </a:rPr>
              <a:t>форму квадрата, прямоугольника, шестиугольника или круга шириной понизу 0,4...1,4 м, а поверху 0,7...2,0 м. </a:t>
            </a:r>
            <a:r>
              <a:rPr lang="ru-RU" sz="1600" b="1" dirty="0" smtClean="0">
                <a:latin typeface="Times New Roman" pitchFamily="18" charset="0"/>
                <a:cs typeface="Times New Roman" pitchFamily="18" charset="0"/>
              </a:rPr>
              <a:t>Высота трамбовки составляет </a:t>
            </a:r>
            <a:r>
              <a:rPr lang="ru-RU" sz="1600" b="1" dirty="0" smtClean="0">
                <a:solidFill>
                  <a:srgbClr val="0070C0"/>
                </a:solidFill>
                <a:latin typeface="Times New Roman" pitchFamily="18" charset="0"/>
                <a:cs typeface="Times New Roman" pitchFamily="18" charset="0"/>
              </a:rPr>
              <a:t>1...3,5 м</a:t>
            </a:r>
            <a:r>
              <a:rPr lang="ru-RU" sz="1600" b="1" dirty="0" smtClean="0">
                <a:latin typeface="Times New Roman" pitchFamily="18" charset="0"/>
                <a:cs typeface="Times New Roman" pitchFamily="18" charset="0"/>
              </a:rPr>
              <a:t> с конусностью боковых стенок от </a:t>
            </a:r>
            <a:r>
              <a:rPr lang="ru-RU" sz="1600" b="1" dirty="0" smtClean="0">
                <a:solidFill>
                  <a:srgbClr val="0070C0"/>
                </a:solidFill>
                <a:latin typeface="Times New Roman" pitchFamily="18" charset="0"/>
                <a:cs typeface="Times New Roman" pitchFamily="18" charset="0"/>
              </a:rPr>
              <a:t>1:20 до 1:5</a:t>
            </a:r>
            <a:r>
              <a:rPr lang="ru-RU" sz="1600" b="1" dirty="0" smtClean="0">
                <a:latin typeface="Times New Roman" pitchFamily="18" charset="0"/>
                <a:cs typeface="Times New Roman" pitchFamily="18" charset="0"/>
              </a:rPr>
              <a:t>. Масса трамбовки находится в пределах </a:t>
            </a:r>
            <a:r>
              <a:rPr lang="ru-RU" sz="1600" b="1" dirty="0" smtClean="0">
                <a:solidFill>
                  <a:srgbClr val="0070C0"/>
                </a:solidFill>
                <a:latin typeface="Times New Roman" pitchFamily="18" charset="0"/>
                <a:cs typeface="Times New Roman" pitchFamily="18" charset="0"/>
              </a:rPr>
              <a:t>2...10 т.</a:t>
            </a:r>
          </a:p>
          <a:p>
            <a:pPr algn="just"/>
            <a:endParaRPr lang="ru-RU" sz="1600" b="1" dirty="0" smtClean="0">
              <a:latin typeface="Times New Roman" pitchFamily="18" charset="0"/>
              <a:cs typeface="Times New Roman" pitchFamily="18" charset="0"/>
            </a:endParaRPr>
          </a:p>
          <a:p>
            <a:pPr algn="just"/>
            <a:endParaRPr lang="ru-RU" sz="1600" b="1" dirty="0" smtClean="0"/>
          </a:p>
          <a:p>
            <a:pPr algn="just"/>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0"/>
            <a:ext cx="9144000" cy="69557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3.УПЛОТНЕНИЕ ГРУНТОВ В ПАЗУХАХ ФУНДАМЕНТОВ ПОД КОЛОННЫ</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ts val="6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Условия выполнения обратных засыпок пазух фундаментов и в особенности при возведении промышленных объектов с развитым подземным хозяйством отличаются чрезвычайным разнообразием. Наружные пазухи котлованов, имеющие большей частью клиновидную форму, сочетаясь с пазухами между подземными конструкциями и фундаментами внутри зданий и сооружений, образуют сложную систему замкнутых полостей и коридоров с ограниченными размерами в свету, представляющими серьезную трудность при выполнении обратных засыпок.</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ts val="60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Под обратную засыпку мелкие объекты сдают целиком, а крупные частями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цех, отделение цеха и т.п.</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после полного окончания работ по подземным конструкциям или после выполнения работ по выделенному ярусу. При этом предъявляемые участки могут отличаться характерными особенностями, которые учитываются исполнителями работ при решении вопросов технологии производства обратных засыпок.</a:t>
            </a:r>
          </a:p>
          <a:p>
            <a:pPr algn="just">
              <a:spcBef>
                <a:spcPts val="600"/>
              </a:spcBef>
            </a:pPr>
            <a:r>
              <a:rPr lang="ru-RU" sz="1600" b="1" dirty="0" smtClean="0">
                <a:latin typeface="Times New Roman" pitchFamily="18" charset="0"/>
                <a:cs typeface="Times New Roman" pitchFamily="18" charset="0"/>
              </a:rPr>
              <a:t>     При шаге колонны </a:t>
            </a:r>
            <a:r>
              <a:rPr lang="ru-RU" sz="1600" b="1" dirty="0" smtClean="0">
                <a:solidFill>
                  <a:srgbClr val="0070C0"/>
                </a:solidFill>
                <a:latin typeface="Times New Roman" pitchFamily="18" charset="0"/>
                <a:cs typeface="Times New Roman" pitchFamily="18" charset="0"/>
              </a:rPr>
              <a:t>6 м и более</a:t>
            </a:r>
            <a:r>
              <a:rPr lang="ru-RU" sz="1600" b="1" dirty="0" smtClean="0">
                <a:latin typeface="Times New Roman" pitchFamily="18" charset="0"/>
                <a:cs typeface="Times New Roman" pitchFamily="18" charset="0"/>
              </a:rPr>
              <a:t>, когда установленные фундаменты не препятствуют движению автотранспорта, отсыпка грунта производится с дальней точки рабочей карты "</a:t>
            </a:r>
            <a:r>
              <a:rPr lang="ru-RU" sz="1600" b="1" dirty="0" smtClean="0">
                <a:solidFill>
                  <a:srgbClr val="0070C0"/>
                </a:solidFill>
                <a:latin typeface="Times New Roman" pitchFamily="18" charset="0"/>
                <a:cs typeface="Times New Roman" pitchFamily="18" charset="0"/>
              </a:rPr>
              <a:t>на себя</a:t>
            </a:r>
            <a:r>
              <a:rPr lang="ru-RU" sz="1600" b="1" dirty="0" smtClean="0">
                <a:latin typeface="Times New Roman" pitchFamily="18" charset="0"/>
                <a:cs typeface="Times New Roman" pitchFamily="18" charset="0"/>
              </a:rPr>
              <a:t>". При этом автосамосвалы перемешаются по основанию, на которое производится укладка слоя грунта. Схема разгрузки автосамосвалов устанавливается в зависимости от расстояния между осями. Отсыпку грунта нужно вести полосами вдоль пролетов между колоннами с целью сокращения трудоемкости послойного разравнивания грунта.</a:t>
            </a:r>
          </a:p>
          <a:p>
            <a:pPr algn="just">
              <a:spcBef>
                <a:spcPts val="600"/>
              </a:spcBef>
            </a:pPr>
            <a:r>
              <a:rPr lang="ru-RU" sz="1600" b="1" dirty="0" smtClean="0">
                <a:latin typeface="Times New Roman" pitchFamily="18" charset="0"/>
                <a:cs typeface="Times New Roman" pitchFamily="18" charset="0"/>
              </a:rPr>
              <a:t>     При </a:t>
            </a:r>
            <a:r>
              <a:rPr lang="ru-RU" sz="1600" b="1" dirty="0" smtClean="0">
                <a:solidFill>
                  <a:srgbClr val="0070C0"/>
                </a:solidFill>
                <a:latin typeface="Times New Roman" pitchFamily="18" charset="0"/>
                <a:cs typeface="Times New Roman" pitchFamily="18" charset="0"/>
              </a:rPr>
              <a:t>6-метровом шаге колонн </a:t>
            </a:r>
            <a:r>
              <a:rPr lang="ru-RU" sz="1600" b="1" dirty="0" smtClean="0">
                <a:latin typeface="Times New Roman" pitchFamily="18" charset="0"/>
                <a:cs typeface="Times New Roman" pitchFamily="18" charset="0"/>
              </a:rPr>
              <a:t>и расположении фундаментов, препятствующем движению автосамосвалов, отсыпка грунта в нижние слои обратной засыпки ведется "</a:t>
            </a:r>
            <a:r>
              <a:rPr lang="ru-RU" sz="1600" b="1" dirty="0" smtClean="0">
                <a:solidFill>
                  <a:srgbClr val="0070C0"/>
                </a:solidFill>
                <a:latin typeface="Times New Roman" pitchFamily="18" charset="0"/>
                <a:cs typeface="Times New Roman" pitchFamily="18" charset="0"/>
              </a:rPr>
              <a:t>головным способом</a:t>
            </a:r>
            <a:r>
              <a:rPr lang="ru-RU" sz="1600" b="1" dirty="0" smtClean="0">
                <a:latin typeface="Times New Roman" pitchFamily="18" charset="0"/>
                <a:cs typeface="Times New Roman" pitchFamily="18" charset="0"/>
              </a:rPr>
              <a:t>" с ездой автосамосвалов по отсыпаемому грунту, покрывающему выступающие части фундаментов слоем толщиной не менее </a:t>
            </a:r>
            <a:r>
              <a:rPr lang="ru-RU" sz="1600" b="1" dirty="0" smtClean="0">
                <a:solidFill>
                  <a:srgbClr val="0070C0"/>
                </a:solidFill>
                <a:latin typeface="Times New Roman" pitchFamily="18" charset="0"/>
                <a:cs typeface="Times New Roman" pitchFamily="18" charset="0"/>
              </a:rPr>
              <a:t>0,3 м </a:t>
            </a:r>
            <a:r>
              <a:rPr lang="ru-RU" sz="1600" b="1" dirty="0" smtClean="0">
                <a:latin typeface="Times New Roman" pitchFamily="18" charset="0"/>
                <a:cs typeface="Times New Roman" pitchFamily="18" charset="0"/>
              </a:rPr>
              <a:t>во избежание их повреждения.</a:t>
            </a:r>
          </a:p>
          <a:p>
            <a:pPr algn="just">
              <a:spcBef>
                <a:spcPts val="600"/>
              </a:spcBef>
            </a:pPr>
            <a:r>
              <a:rPr lang="ru-RU" sz="1600" b="1" dirty="0" smtClean="0">
                <a:latin typeface="Times New Roman" pitchFamily="18" charset="0"/>
                <a:cs typeface="Times New Roman" pitchFamily="18" charset="0"/>
              </a:rPr>
              <a:t>     Автосамосвал выбирают с учетом ширины отвала бульдозера, принятого для разравнивания грунта, и условий маневрирования на рабочей площадке.</a:t>
            </a:r>
          </a:p>
          <a:p>
            <a:pPr algn="just">
              <a:spcBef>
                <a:spcPts val="600"/>
              </a:spcBef>
            </a:pPr>
            <a:r>
              <a:rPr lang="ru-RU" sz="1600" b="1" dirty="0" smtClean="0">
                <a:latin typeface="Times New Roman" pitchFamily="18" charset="0"/>
                <a:cs typeface="Times New Roman" pitchFamily="18" charset="0"/>
              </a:rPr>
              <a:t>     Послойное разравнивание грунта выполняется бульдозерами, а в менее доступных местах - малогабаритным бульдозером на базе трактора и микробульдозером.</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0"/>
            <a:ext cx="9144000" cy="69249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При ширине просвета между фундаментами колонн менее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0,8 м</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1" i="1"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там где невозможно использование бульдозеров, разравнивание грунта ведут вручную.</a:t>
            </a:r>
            <a:endParaRPr kumimoji="0" lang="ru-RU" sz="1600" b="1" i="1"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Перед началом грунтоуплотнительных работ в обязательном порядке проводить опытное уплотнение для учета местных особенностей грунта и определения оптимальных режимов его уплотнения. После этого приступают к уплотнению грунтов на объекте.</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Работы ведутся в два этапа: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I этап - уплотнение грунта между фундаментами колонн;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II этап - уплотнение грунта над фундаментами колонн.</a:t>
            </a:r>
            <a:endParaRPr kumimoji="0" lang="ru-RU" sz="1600" b="1"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Уплотнение грунта между фундаментами колонн ведется в более стесненных условиях, чем над фундаментами, и требует особых мер против повреждения конструкций. Уплотнение грунта тяжелыми трамбовками, оказывающими на уплотняемый грунт сильное динамическое воздействие в данном случае не допускается во избежание горизонтального смешения колонн.</a:t>
            </a:r>
          </a:p>
          <a:p>
            <a:pPr marL="0" marR="0" lvl="0" indent="0" algn="just" defTabSz="914400" rtl="0" eaLnBrk="0" fontAlgn="base" latinLnBrk="0" hangingPunct="0">
              <a:lnSpc>
                <a:spcPct val="100000"/>
              </a:lnSpc>
              <a:spcBef>
                <a:spcPct val="0"/>
              </a:spcBef>
              <a:spcAft>
                <a:spcPct val="0"/>
              </a:spcAft>
              <a:buClrTx/>
              <a:buSzTx/>
              <a:buFontTx/>
              <a:buNone/>
              <a:tabLst/>
            </a:pPr>
            <a:r>
              <a:rPr lang="ru-RU" sz="1600" b="1" dirty="0" smtClean="0">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Как показывает практика, уплотнение грунта в непосредственной близости от фундаментов колонн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на расстоянии 0,3-0,5 м от вертикальной грани</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трамбующей плитой массой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3 т</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сбрасываемой с высоты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4 м</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может привести к горизонтальному смешению фундамента массой </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до 40 т.</a:t>
            </a:r>
            <a:endParaRPr kumimoji="0" lang="ru-RU" sz="1600" b="1" i="0" u="none" strike="noStrike" cap="none" normalizeH="0" baseline="0" dirty="0" smtClean="0">
              <a:ln>
                <a:noFill/>
              </a:ln>
              <a:solidFill>
                <a:srgbClr val="0070C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Для уплотнения грунта в зоне, прилегающей к отдельно стоящим фундаментам или другим подземным конструкциям р</a:t>
            </a:r>
            <a:r>
              <a:rPr kumimoji="0" lang="ru-RU" sz="16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екомендуется укатка, вибротрамбование, вибрирование или комбинированное воздействие на грунт (виброукатка, виброуплотнение с пригрузом). </a:t>
            </a:r>
          </a:p>
          <a:p>
            <a:pPr marL="0" marR="0" lvl="0" indent="0" algn="just" defTabSz="914400" rtl="0" eaLnBrk="0" fontAlgn="base" latinLnBrk="0" hangingPunct="0">
              <a:lnSpc>
                <a:spcPct val="100000"/>
              </a:lnSpc>
              <a:spcBef>
                <a:spcPct val="0"/>
              </a:spcBef>
              <a:spcAft>
                <a:spcPct val="0"/>
              </a:spcAft>
              <a:buClrTx/>
              <a:buSzTx/>
              <a:buFontTx/>
              <a:buNone/>
              <a:tabLst/>
            </a:pPr>
            <a:r>
              <a:rPr lang="ru-RU" sz="1600" b="1" dirty="0" smtClean="0">
                <a:solidFill>
                  <a:srgbClr val="0070C0"/>
                </a:solidFill>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Для этого в зависимости от степени стесненности условий производства работ могут быть использованы:</a:t>
            </a:r>
          </a:p>
          <a:p>
            <a:pPr algn="just">
              <a:buFont typeface="Arial" pitchFamily="34" charset="0"/>
              <a:buChar char="•"/>
            </a:pPr>
            <a:r>
              <a:rPr lang="ru-RU" sz="1600" b="1" i="1" u="sng" dirty="0" smtClean="0">
                <a:latin typeface="Times New Roman" pitchFamily="18" charset="0"/>
                <a:cs typeface="Times New Roman" pitchFamily="18" charset="0"/>
              </a:rPr>
              <a:t>  самоходные катки с гладкими вальцами с кулачковыми бандажами на них - для связных грунтов;</a:t>
            </a:r>
          </a:p>
          <a:p>
            <a:pPr algn="just">
              <a:buFont typeface="Arial" pitchFamily="34" charset="0"/>
              <a:buChar char="•"/>
            </a:pPr>
            <a:r>
              <a:rPr lang="ru-RU" sz="1600" b="1" i="1" u="sng" dirty="0" smtClean="0">
                <a:latin typeface="Times New Roman" pitchFamily="18" charset="0"/>
                <a:cs typeface="Times New Roman" pitchFamily="18" charset="0"/>
              </a:rPr>
              <a:t>  виброкатки - для несвязных грунтов;</a:t>
            </a:r>
          </a:p>
          <a:p>
            <a:pPr algn="just">
              <a:buFont typeface="Arial" pitchFamily="34" charset="0"/>
              <a:buChar char="•"/>
            </a:pPr>
            <a:r>
              <a:rPr lang="ru-RU" sz="1600" b="1" i="1" u="sng" dirty="0" smtClean="0">
                <a:latin typeface="Times New Roman" pitchFamily="18" charset="0"/>
                <a:cs typeface="Times New Roman" pitchFamily="18" charset="0"/>
              </a:rPr>
              <a:t>  гидромеханические виброуплотнители - для связных и несвязных грунтов;</a:t>
            </a:r>
          </a:p>
          <a:p>
            <a:pPr algn="just">
              <a:buFont typeface="Arial" pitchFamily="34" charset="0"/>
              <a:buChar char="•"/>
            </a:pPr>
            <a:r>
              <a:rPr lang="ru-RU" sz="1600" b="1" i="1" u="sng" dirty="0" smtClean="0">
                <a:latin typeface="Times New Roman" pitchFamily="18" charset="0"/>
                <a:cs typeface="Times New Roman" pitchFamily="18" charset="0"/>
              </a:rPr>
              <a:t>   электрические самопередвигающиеся вибротрамбовки для несвязных и малосвязных грунтов;</a:t>
            </a:r>
          </a:p>
          <a:p>
            <a:pPr algn="just">
              <a:buFont typeface="Arial" pitchFamily="34" charset="0"/>
              <a:buChar char="•"/>
            </a:pPr>
            <a:r>
              <a:rPr lang="ru-RU" sz="1600" b="1" i="1" u="sng" dirty="0" smtClean="0">
                <a:latin typeface="Times New Roman" pitchFamily="18" charset="0"/>
                <a:cs typeface="Times New Roman" pitchFamily="18" charset="0"/>
              </a:rPr>
              <a:t>   электротрамбовки для уплотнения связных и несвязных грунтов;</a:t>
            </a:r>
          </a:p>
          <a:p>
            <a:pPr algn="just">
              <a:buFont typeface="Arial" pitchFamily="34" charset="0"/>
              <a:buChar char="•"/>
            </a:pPr>
            <a:r>
              <a:rPr lang="ru-RU" sz="1600" b="1" i="1" u="sng" dirty="0" smtClean="0">
                <a:latin typeface="Times New Roman" pitchFamily="18" charset="0"/>
                <a:cs typeface="Times New Roman" pitchFamily="18" charset="0"/>
              </a:rPr>
              <a:t>   самопередвигающиеся виброплиты для несвязных грунтов.</a:t>
            </a:r>
            <a:endParaRPr kumimoji="0" lang="ru-RU" sz="1600" b="1" i="1" u="sng"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2226</TotalTime>
  <Words>2290</Words>
  <Application>Microsoft Office PowerPoint</Application>
  <PresentationFormat>Экран (4:3)</PresentationFormat>
  <Paragraphs>104</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AGoltsev</dc:creator>
  <cp:lastModifiedBy>RePack by Diakov</cp:lastModifiedBy>
  <cp:revision>240</cp:revision>
  <dcterms:created xsi:type="dcterms:W3CDTF">2011-09-03T07:44:53Z</dcterms:created>
  <dcterms:modified xsi:type="dcterms:W3CDTF">2020-11-28T06:36:59Z</dcterms:modified>
</cp:coreProperties>
</file>